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96" r:id="rId5"/>
    <p:sldId id="262" r:id="rId6"/>
    <p:sldId id="260" r:id="rId7"/>
    <p:sldId id="297" r:id="rId8"/>
    <p:sldId id="263" r:id="rId9"/>
    <p:sldId id="264" r:id="rId10"/>
    <p:sldId id="265" r:id="rId11"/>
    <p:sldId id="294" r:id="rId12"/>
    <p:sldId id="266" r:id="rId13"/>
    <p:sldId id="267" r:id="rId14"/>
    <p:sldId id="268" r:id="rId15"/>
    <p:sldId id="295" r:id="rId16"/>
    <p:sldId id="298" r:id="rId17"/>
    <p:sldId id="269" r:id="rId18"/>
    <p:sldId id="270" r:id="rId19"/>
    <p:sldId id="272" r:id="rId20"/>
    <p:sldId id="273" r:id="rId21"/>
    <p:sldId id="274" r:id="rId22"/>
    <p:sldId id="275" r:id="rId23"/>
    <p:sldId id="299" r:id="rId24"/>
    <p:sldId id="276" r:id="rId25"/>
    <p:sldId id="277" r:id="rId26"/>
    <p:sldId id="278" r:id="rId27"/>
    <p:sldId id="279" r:id="rId28"/>
    <p:sldId id="290" r:id="rId29"/>
    <p:sldId id="30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301" r:id="rId40"/>
    <p:sldId id="302" r:id="rId41"/>
    <p:sldId id="291" r:id="rId42"/>
    <p:sldId id="292" r:id="rId43"/>
    <p:sldId id="293" r:id="rId44"/>
    <p:sldId id="303" r:id="rId45"/>
    <p:sldId id="306" r:id="rId46"/>
    <p:sldId id="304" r:id="rId47"/>
    <p:sldId id="30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8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50476-9975-4DA7-B3B7-0478E13E9ACF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FDED1-8BD9-41FE-82BA-BF4B2242FB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854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Sigma square n ko divide </a:t>
            </a:r>
            <a:r>
              <a:rPr lang="en-IN" dirty="0" err="1"/>
              <a:t>diya</a:t>
            </a:r>
            <a:r>
              <a:rPr lang="en-IN" dirty="0"/>
              <a:t> he to normalise </a:t>
            </a:r>
            <a:r>
              <a:rPr lang="en-IN" dirty="0" err="1"/>
              <a:t>thw</a:t>
            </a:r>
            <a:r>
              <a:rPr lang="en-IN" dirty="0"/>
              <a:t> </a:t>
            </a:r>
            <a:r>
              <a:rPr lang="en-IN" dirty="0" err="1"/>
              <a:t>fnorm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FDED1-8BD9-41FE-82BA-BF4B2242FB9D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084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FDED1-8BD9-41FE-82BA-BF4B2242FB9D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588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FDED1-8BD9-41FE-82BA-BF4B2242FB9D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845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702AF-B2BD-1CB0-B990-5409963EE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D29DF-8460-B16E-6933-73FA086B57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7A6A1-9540-08CB-A180-E61C32A68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AD41-E2DF-4586-A7D9-DFA38524F175}" type="datetime1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6C1F7-DEBB-8AAC-A503-708319949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75AAE-69E3-1E72-5107-5B38119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596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58C7A-BF3B-E5E3-C497-ABF97C7E5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37CE0E-D46F-8CB5-86DE-2C04B9C02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647A9-630B-FB12-0B11-FDE2657A1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748D2-4134-4F6C-8E49-109D86A19E14}" type="datetime1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4DECC-C8DB-32D2-ECF8-9A777A676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2F6FB-6771-B9D2-ED08-92CB80B0D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866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A2A81F-4EB7-498B-305D-90BFDA543B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F5B56-C079-9E33-4559-8BBFFB8F36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0DC17-9A0C-2889-ABB6-5575261FD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59471-17A8-4C60-B6C5-277349376C5F}" type="datetime1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66D71-08FF-FD4C-DA31-5F50BDEF1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ABBAE-99D2-752D-4E33-31973EF3E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41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8A023-226C-A3B6-BD40-99769F90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7B051-41A5-B543-ADF2-F18999200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B5121-4E70-C783-41AF-E83F73B27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41529-61B1-41B8-AB5E-BD43C0DF210A}" type="datetime1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79B7B-BA51-07D9-FEC1-1CDCC15C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AAD51-A170-63E9-A66E-723B5B03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650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B3898-D016-E6C9-9F81-6112B7797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1D4C9-CFA4-33FE-5812-948F60F92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2B216-ACC9-195C-B512-3BBFD64F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0E1A8-998E-442F-986B-6A3B7C2BF874}" type="datetime1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BAC97-A3C1-3960-AFBC-4AA3A8ABF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CEEC3-9F86-1BCD-F4BC-DE2833106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559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8BEC-C6DC-2BFA-30BA-FADC66E7B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2AE7E-4C9C-470E-48AB-56A27BCA6F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44996-302C-4CC7-92E2-49D8D6AE3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F7604-F9AD-A191-F4E3-7DAD81E23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38657-B0A5-4324-8D6A-4A6538601DA6}" type="datetime1">
              <a:rPr lang="en-IN" smtClean="0"/>
              <a:t>17-04-2024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276E0-8B1B-C957-8EA6-2F2EBF6C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3B20C-8DEC-6574-CC4B-4378B2329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97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660D-38E5-754B-5584-8C7DADE11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6EC27-D3DA-106B-ACB0-31C27B9DB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D524A-546B-FDDC-36F8-4F1908C9D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1575E1-DD34-4B9D-7435-973DBA434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529100-F45D-73EA-715B-C5037DB0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08884A-1487-4815-04E8-D8B48D233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84454-6E27-4A60-9372-73B9B2BAA419}" type="datetime1">
              <a:rPr lang="en-IN" smtClean="0"/>
              <a:t>17-04-2024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392F8B-B5B6-2980-D8A6-E8C5B6CEB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126103-DC6B-3000-0F07-787487A77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248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23AED-3979-B7E9-DD92-8925084E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2CBE5-C730-F6C9-4C7B-8B136EF7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C094-95D2-4A5D-9ECB-3208C580C2B1}" type="datetime1">
              <a:rPr lang="en-IN" smtClean="0"/>
              <a:t>17-04-2024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FEC3-B020-15B0-376B-B006DCF76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0AE46-DD8E-3017-9146-A0D7806A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426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DB9C2-8AD9-D453-4B7B-565A55C59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BB037-27CC-4179-B81D-D7B0DB05FC1C}" type="datetime1">
              <a:rPr lang="en-IN" smtClean="0"/>
              <a:t>17-04-2024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D8F6EE-1D70-1717-47CB-C531762A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9BA61-57F2-E3D5-A1C2-0196B19F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65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9F747-ECBD-C35C-9540-8D5623E0F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072B2-8003-B7FE-DF47-602563B3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FC09A-D207-363B-B07A-7EE3DA5E0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EDED64-646B-847B-9A11-6D2BCF42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AEB7-F07C-466A-864D-F5D29C1B24A2}" type="datetime1">
              <a:rPr lang="en-IN" smtClean="0"/>
              <a:t>17-04-2024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2CC08-3733-8699-5186-761C95BC5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76ABE-678D-BD19-7DFF-9ABFC8C1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638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E9852-2869-2607-C01D-EFBAC7A1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6F0C7E-626D-B6D2-2813-90ACC64D60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60899-DBA1-C909-8B81-CA0CD7DD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EE259-49B4-6342-E566-D643A0E93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462A-7646-4986-8BD6-22EBBC8FA112}" type="datetime1">
              <a:rPr lang="en-IN" smtClean="0"/>
              <a:t>17-04-2024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62548-A4D2-B386-F37C-C0CDC85B0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FDFF4C-1342-A5B3-0717-D0CEC2E91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443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10AE9-7722-2663-6639-9BF402DE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79769-8FDE-50B6-CF19-23532FC84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F2230-2188-5B87-7894-B7EB53999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6F6C3-77EB-4295-A907-13DE2960C8F5}" type="datetime1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0A2C6-030A-C695-F298-EFE5B2BD3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4AD5E-E102-E149-19A3-630A1462A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A43A5-2A0E-46BA-8D2E-F162BA5FAD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42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t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7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36.png"/><Relationship Id="rId2" Type="http://schemas.openxmlformats.org/officeDocument/2006/relationships/image" Target="../media/image18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9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7.png"/><Relationship Id="rId3" Type="http://schemas.openxmlformats.org/officeDocument/2006/relationships/image" Target="../media/image69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1.png"/><Relationship Id="rId15" Type="http://schemas.openxmlformats.org/officeDocument/2006/relationships/image" Target="../media/image89.png"/><Relationship Id="rId10" Type="http://schemas.openxmlformats.org/officeDocument/2006/relationships/image" Target="../media/image82.png"/><Relationship Id="rId4" Type="http://schemas.openxmlformats.org/officeDocument/2006/relationships/image" Target="../media/image70.png"/><Relationship Id="rId9" Type="http://schemas.openxmlformats.org/officeDocument/2006/relationships/image" Target="../media/image80.png"/><Relationship Id="rId1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1.png"/><Relationship Id="rId7" Type="http://schemas.openxmlformats.org/officeDocument/2006/relationships/image" Target="../media/image85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8.png"/><Relationship Id="rId7" Type="http://schemas.openxmlformats.org/officeDocument/2006/relationships/image" Target="../media/image10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image" Target="../media/image107.png"/><Relationship Id="rId5" Type="http://schemas.openxmlformats.org/officeDocument/2006/relationships/image" Target="../media/image100.png"/><Relationship Id="rId10" Type="http://schemas.openxmlformats.org/officeDocument/2006/relationships/image" Target="../media/image106.png"/><Relationship Id="rId4" Type="http://schemas.openxmlformats.org/officeDocument/2006/relationships/image" Target="../media/image102.png"/><Relationship Id="rId9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9.png"/><Relationship Id="rId2" Type="http://schemas.openxmlformats.org/officeDocument/2006/relationships/image" Target="../media/image111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FxAmoZugIMYcgozbiQRZjCW2oDbi0gH2?usp=sharing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B46EE-48DB-3F02-5EC5-12338AE85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782" y="786969"/>
            <a:ext cx="9860435" cy="1052748"/>
          </a:xfrm>
        </p:spPr>
        <p:txBody>
          <a:bodyPr/>
          <a:lstStyle/>
          <a:p>
            <a:r>
              <a:rPr lang="en-IN" dirty="0">
                <a:latin typeface="Lora Medium" pitchFamily="2" charset="0"/>
              </a:rPr>
              <a:t>Denoising Image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40A4C-7087-C49F-9B94-C2E561AE5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841" y="2064827"/>
            <a:ext cx="9144000" cy="1052748"/>
          </a:xfrm>
        </p:spPr>
        <p:txBody>
          <a:bodyPr>
            <a:normAutofit lnSpcReduction="10000"/>
          </a:bodyPr>
          <a:lstStyle/>
          <a:p>
            <a:r>
              <a:rPr lang="en-IN" sz="3200" dirty="0">
                <a:latin typeface="Lora" pitchFamily="2" charset="0"/>
              </a:rPr>
              <a:t>Undergraduate Project </a:t>
            </a:r>
          </a:p>
          <a:p>
            <a:r>
              <a:rPr lang="en-IN" sz="3200" dirty="0">
                <a:latin typeface="Lora" pitchFamily="2" charset="0"/>
              </a:rPr>
              <a:t> MTH393A</a:t>
            </a:r>
          </a:p>
          <a:p>
            <a:endParaRPr lang="en-IN" dirty="0"/>
          </a:p>
        </p:txBody>
      </p:sp>
      <p:pic>
        <p:nvPicPr>
          <p:cNvPr id="6" name="Google Shape;58;p13">
            <a:extLst>
              <a:ext uri="{FF2B5EF4-FFF2-40B4-BE49-F238E27FC236}">
                <a16:creationId xmlns:a16="http://schemas.microsoft.com/office/drawing/2014/main" id="{7F85ABD6-3DD5-4697-A3FE-96A251D6CA9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41116" y="3342686"/>
            <a:ext cx="1709765" cy="15875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BDB291-56CF-E707-CF75-D0D27D67F693}"/>
              </a:ext>
            </a:extLst>
          </p:cNvPr>
          <p:cNvSpPr txBox="1"/>
          <p:nvPr/>
        </p:nvSpPr>
        <p:spPr>
          <a:xfrm>
            <a:off x="268234" y="5018284"/>
            <a:ext cx="465049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Mentor :     </a:t>
            </a:r>
            <a:r>
              <a:rPr lang="en-GB" sz="2000" dirty="0" err="1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Dr.</a:t>
            </a:r>
            <a:r>
              <a:rPr lang="en-GB" sz="2000" dirty="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 Tushar </a:t>
            </a:r>
            <a:r>
              <a:rPr lang="en-GB" sz="2000" dirty="0" err="1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Sandhan</a:t>
            </a:r>
            <a:endParaRPr lang="en-GB" sz="2000" dirty="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 dirty="0">
                <a:solidFill>
                  <a:schemeClr val="dk2"/>
                </a:solidFill>
              </a:rPr>
              <a:t>                         </a:t>
            </a:r>
            <a:r>
              <a:rPr lang="en-GB" sz="1800" i="1" dirty="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Department of EE, IITK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 i="1" dirty="0">
              <a:solidFill>
                <a:schemeClr val="dk2"/>
              </a:solidFill>
              <a:latin typeface="Lora"/>
              <a:ea typeface="Lora Medium"/>
              <a:cs typeface="Lora Medium"/>
              <a:sym typeface="Lor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Dept. Mentor :  </a:t>
            </a:r>
            <a:r>
              <a:rPr lang="en-GB" sz="2000" dirty="0" err="1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Dr.</a:t>
            </a:r>
            <a:r>
              <a:rPr lang="en-GB" sz="2000" dirty="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 BVR Kumar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 dirty="0">
                <a:solidFill>
                  <a:schemeClr val="dk2"/>
                </a:solidFill>
              </a:rPr>
              <a:t>      </a:t>
            </a:r>
            <a:r>
              <a:rPr lang="en-GB" sz="1800" i="1" dirty="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Department of Math &amp; Stats, IITK</a:t>
            </a:r>
          </a:p>
        </p:txBody>
      </p:sp>
      <p:sp>
        <p:nvSpPr>
          <p:cNvPr id="9" name="Google Shape;57;p13">
            <a:extLst>
              <a:ext uri="{FF2B5EF4-FFF2-40B4-BE49-F238E27FC236}">
                <a16:creationId xmlns:a16="http://schemas.microsoft.com/office/drawing/2014/main" id="{45F8BFF8-28E9-6920-5CDF-B20F0CBCC30A}"/>
              </a:ext>
            </a:extLst>
          </p:cNvPr>
          <p:cNvSpPr txBox="1"/>
          <p:nvPr/>
        </p:nvSpPr>
        <p:spPr>
          <a:xfrm>
            <a:off x="6471068" y="5018284"/>
            <a:ext cx="4555149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Project Lead :  Sandeep Parmar</a:t>
            </a:r>
            <a:endParaRPr sz="2000" dirty="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1" dirty="0">
                <a:solidFill>
                  <a:schemeClr val="dk2"/>
                </a:solidFill>
              </a:rPr>
              <a:t>                                               </a:t>
            </a:r>
            <a:r>
              <a:rPr lang="en-GB" i="1" dirty="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Roll no- 210922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                                                 BS - SDS</a:t>
            </a:r>
            <a:endParaRPr i="1" dirty="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        Department of Math &amp; Stats, IITK </a:t>
            </a:r>
            <a:endParaRPr i="1" dirty="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442A33F-33C6-EEC3-6C93-89C5AEEF9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948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07922B-3083-0C4F-366F-203400B70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10</a:t>
            </a:fld>
            <a:endParaRPr lang="en-IN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635B205-A7B0-E8D3-BCA3-A5C53FE753A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1A43A5-2A0E-46BA-8D2E-F162BA5FAD17}" type="slidenum">
              <a:rPr lang="en-IN" smtClean="0"/>
              <a:pPr/>
              <a:t>10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0A1EB5-48A6-96CF-0994-F64AAEB5835A}"/>
                  </a:ext>
                </a:extLst>
              </p:cNvPr>
              <p:cNvSpPr txBox="1"/>
              <p:nvPr/>
            </p:nvSpPr>
            <p:spPr>
              <a:xfrm>
                <a:off x="838200" y="1231563"/>
                <a:ext cx="10689996" cy="5204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latin typeface="Lora" pitchFamily="2" charset="0"/>
                </a:endParaRPr>
              </a:p>
              <a:p>
                <a:r>
                  <a:rPr lang="en-US" b="1" dirty="0">
                    <a:latin typeface="Lora" pitchFamily="2" charset="0"/>
                  </a:rPr>
                  <a:t>Problem Formulation </a:t>
                </a:r>
                <a:r>
                  <a:rPr lang="en-US" dirty="0">
                    <a:latin typeface="Lora" pitchFamily="2" charset="0"/>
                  </a:rPr>
                  <a:t>:-</a:t>
                </a:r>
              </a:p>
              <a:p>
                <a:r>
                  <a:rPr lang="en-US" dirty="0">
                    <a:latin typeface="Lora" pitchFamily="2" charset="0"/>
                  </a:rPr>
                  <a:t>  </a:t>
                </a:r>
              </a:p>
              <a:p>
                <a:r>
                  <a:rPr lang="en-US" dirty="0">
                    <a:latin typeface="Lora" pitchFamily="2" charset="0"/>
                  </a:rPr>
                  <a:t>Given  a  observed  data matrix 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US" dirty="0">
                    <a:latin typeface="Lora" pitchFamily="2" charset="0"/>
                  </a:rPr>
                  <a:t>  (original image that contain noise),  we  have  to  estimate latent  data  matrix 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   </a:t>
                </a:r>
                <a:r>
                  <a:rPr lang="en-US" dirty="0">
                    <a:latin typeface="Lora" pitchFamily="2" charset="0"/>
                  </a:rPr>
                  <a:t>using 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endParaRPr lang="en-US" dirty="0">
                  <a:latin typeface="Lora" pitchFamily="2" charset="0"/>
                </a:endParaRPr>
              </a:p>
              <a:p>
                <a:endParaRPr lang="en-US" dirty="0">
                  <a:latin typeface="Lor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,∗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>
                  <a:latin typeface="Lora" pitchFamily="2" charset="0"/>
                </a:endParaRPr>
              </a:p>
              <a:p>
                <a:endParaRPr lang="en-US" dirty="0">
                  <a:latin typeface="Lora" pitchFamily="2" charset="0"/>
                </a:endParaRPr>
              </a:p>
              <a:p>
                <a:endParaRPr lang="en-US" dirty="0">
                  <a:latin typeface="Lora" pitchFamily="2" charset="0"/>
                </a:endParaRPr>
              </a:p>
              <a:p>
                <a:r>
                  <a:rPr lang="en-US" b="1" dirty="0">
                    <a:latin typeface="Lora" pitchFamily="2" charset="0"/>
                  </a:rPr>
                  <a:t>Solution </a:t>
                </a:r>
                <a:r>
                  <a:rPr lang="en-US" dirty="0">
                    <a:latin typeface="Lora" pitchFamily="2" charset="0"/>
                  </a:rPr>
                  <a:t>–  Two different case of weights is taken and each case leads to different solution.</a:t>
                </a:r>
              </a:p>
              <a:p>
                <a:endParaRPr lang="en-US" dirty="0">
                  <a:latin typeface="Lora" pitchFamily="2" charset="0"/>
                </a:endParaRPr>
              </a:p>
              <a:p>
                <a:r>
                  <a:rPr lang="en-US" dirty="0">
                    <a:latin typeface="Lora" pitchFamily="2" charset="0"/>
                  </a:rPr>
                  <a:t>Case – 1 :   If the </a:t>
                </a:r>
                <a:r>
                  <a:rPr lang="en-US" i="1" dirty="0">
                    <a:latin typeface="Lora" pitchFamily="2" charset="0"/>
                  </a:rPr>
                  <a:t>weights</a:t>
                </a:r>
                <a:r>
                  <a:rPr lang="en-US" dirty="0">
                    <a:latin typeface="Lora" pitchFamily="2" charset="0"/>
                  </a:rPr>
                  <a:t> are in </a:t>
                </a:r>
                <a:r>
                  <a:rPr lang="en-US" i="1" dirty="0">
                    <a:latin typeface="Lora" pitchFamily="2" charset="0"/>
                  </a:rPr>
                  <a:t>monotonic</a:t>
                </a:r>
                <a:r>
                  <a:rPr lang="en-US" dirty="0">
                    <a:latin typeface="Lora" pitchFamily="2" charset="0"/>
                  </a:rPr>
                  <a:t> order then</a:t>
                </a:r>
              </a:p>
              <a:p>
                <a:endParaRPr lang="en-US" dirty="0">
                  <a:latin typeface="Lor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b="0" i="0" dirty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sSup>
                        <m:sSupPr>
                          <m:ctrlP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Lora" pitchFamily="2" charset="0"/>
                </a:endParaRPr>
              </a:p>
              <a:p>
                <a:r>
                  <a:rPr lang="en-US" dirty="0">
                    <a:latin typeface="Lora" pitchFamily="2" charset="0"/>
                  </a:rPr>
                  <a:t>                   </a:t>
                </a:r>
              </a:p>
              <a:p>
                <a:r>
                  <a:rPr lang="en-US" dirty="0">
                    <a:latin typeface="Lora" pitchFamily="2" charset="0"/>
                  </a:rPr>
                  <a:t>                                   where 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IN" b="0" dirty="0">
                    <a:latin typeface="Lora" pitchFamily="2" charset="0"/>
                  </a:rPr>
                  <a:t>,    </a:t>
                </a:r>
                <a:r>
                  <a:rPr lang="en-IN" dirty="0">
                    <a:latin typeface="Lor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,0)</m:t>
                        </m:r>
                      </m:e>
                    </m:func>
                  </m:oMath>
                </a14:m>
                <a:endParaRPr lang="en-US" dirty="0">
                  <a:latin typeface="Lora" pitchFamily="2" charset="0"/>
                </a:endParaRPr>
              </a:p>
              <a:p>
                <a:endParaRPr lang="en-US" dirty="0">
                  <a:latin typeface="Lora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0A1EB5-48A6-96CF-0994-F64AAEB58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31563"/>
                <a:ext cx="10689996" cy="5204695"/>
              </a:xfrm>
              <a:prstGeom prst="rect">
                <a:avLst/>
              </a:prstGeom>
              <a:blipFill>
                <a:blip r:embed="rId2"/>
                <a:stretch>
                  <a:fillRect l="-513" r="-9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6A20A7B4-55B6-9CCE-78AF-CC77558E62C9}"/>
              </a:ext>
            </a:extLst>
          </p:cNvPr>
          <p:cNvSpPr txBox="1">
            <a:spLocks/>
          </p:cNvSpPr>
          <p:nvPr/>
        </p:nvSpPr>
        <p:spPr>
          <a:xfrm>
            <a:off x="818549" y="428755"/>
            <a:ext cx="10800000" cy="55163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latin typeface="Lora Medium" pitchFamily="2" charset="0"/>
              </a:rPr>
              <a:t>WNNM</a:t>
            </a:r>
          </a:p>
        </p:txBody>
      </p:sp>
    </p:spTree>
    <p:extLst>
      <p:ext uri="{BB962C8B-B14F-4D97-AF65-F5344CB8AC3E}">
        <p14:creationId xmlns:p14="http://schemas.microsoft.com/office/powerpoint/2010/main" val="3459390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BF3756-1E12-F94B-2714-1EBEF23CE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11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5085DE-BDF4-2348-0C36-936B29BDAB04}"/>
                  </a:ext>
                </a:extLst>
              </p:cNvPr>
              <p:cNvSpPr txBox="1"/>
              <p:nvPr/>
            </p:nvSpPr>
            <p:spPr>
              <a:xfrm>
                <a:off x="933253" y="1295121"/>
                <a:ext cx="10162095" cy="4443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Lora" pitchFamily="2" charset="0"/>
                  </a:rPr>
                  <a:t>Case – 2 : If the </a:t>
                </a:r>
                <a:r>
                  <a:rPr lang="en-IN" i="1" dirty="0">
                    <a:latin typeface="Lora" pitchFamily="2" charset="0"/>
                  </a:rPr>
                  <a:t>weights</a:t>
                </a:r>
                <a:r>
                  <a:rPr lang="en-IN" dirty="0">
                    <a:latin typeface="Lora" pitchFamily="2" charset="0"/>
                  </a:rPr>
                  <a:t> are in </a:t>
                </a:r>
                <a:r>
                  <a:rPr lang="en-IN" i="1" dirty="0">
                    <a:latin typeface="Lora" pitchFamily="2" charset="0"/>
                  </a:rPr>
                  <a:t>arbitrary order</a:t>
                </a:r>
              </a:p>
              <a:p>
                <a:r>
                  <a:rPr lang="en-IN" b="0" dirty="0"/>
                  <a:t>                     </a:t>
                </a:r>
              </a:p>
              <a:p>
                <a:r>
                  <a:rPr lang="en-IN" dirty="0"/>
                  <a:t>                    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 </a:t>
                </a:r>
              </a:p>
              <a:p>
                <a:r>
                  <a:rPr lang="en-IN" b="0" dirty="0">
                    <a:latin typeface="Lora" pitchFamily="2" charset="0"/>
                  </a:rPr>
                  <a:t>                  Let</a:t>
                </a:r>
                <a:r>
                  <a:rPr lang="en-IN" b="0" dirty="0"/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IN" dirty="0"/>
                  <a:t> </a:t>
                </a:r>
                <a:r>
                  <a:rPr lang="en-IN" dirty="0">
                    <a:latin typeface="Lora" pitchFamily="2" charset="0"/>
                  </a:rPr>
                  <a:t>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IN" dirty="0">
                    <a:latin typeface="Lora" pitchFamily="2" charset="0"/>
                  </a:rPr>
                  <a:t> </a:t>
                </a:r>
              </a:p>
              <a:p>
                <a:endParaRPr lang="en-IN" dirty="0">
                  <a:latin typeface="Lora" pitchFamily="2" charset="0"/>
                </a:endParaRPr>
              </a:p>
              <a:p>
                <a:r>
                  <a:rPr lang="en-IN" dirty="0">
                    <a:latin typeface="Lora" pitchFamily="2" charset="0"/>
                  </a:rPr>
                  <a:t>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</m:acc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IN" b="0" i="0" smtClean="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  <m:sSup>
                                          <m:sSupPr>
                                            <m:ctrlPr>
                                              <a:rPr lang="en-I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p>
                                            <m:r>
                                              <a:rPr lang="en-I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IN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IN" b="0" i="0" smtClean="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  <m:sSup>
                                          <m:sSupPr>
                                            <m:ctrlPr>
                                              <a:rPr lang="en-I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p>
                                            <m:r>
                                              <a:rPr lang="en-I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,∗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endParaRPr lang="en-IN" dirty="0">
                  <a:latin typeface="Lora" pitchFamily="2" charset="0"/>
                </a:endParaRPr>
              </a:p>
              <a:p>
                <a:endParaRPr lang="en-IN" dirty="0">
                  <a:latin typeface="Lora" pitchFamily="2" charset="0"/>
                </a:endParaRPr>
              </a:p>
              <a:p>
                <a:r>
                  <a:rPr lang="en-IN" dirty="0">
                    <a:latin typeface="Lora" pitchFamily="2" charset="0"/>
                  </a:rPr>
                  <a:t>                  Solve iteratively      </a:t>
                </a:r>
              </a:p>
              <a:p>
                <a:r>
                  <a:rPr lang="en-IN" dirty="0">
                    <a:latin typeface="Lora" pitchFamily="2" charset="0"/>
                  </a:rPr>
                  <a:t>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𝑆𝑉𝐷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en-IN" dirty="0"/>
              </a:p>
              <a:p>
                <a:r>
                  <a:rPr lang="en-IN" dirty="0"/>
                  <a:t>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                    </a:t>
                </a:r>
                <a:r>
                  <a:rPr lang="en-IN" dirty="0">
                    <a:latin typeface="Lora" pitchFamily="2" charset="0"/>
                  </a:rPr>
                  <a:t>Final Estimation</a:t>
                </a:r>
              </a:p>
              <a:p>
                <a:r>
                  <a:rPr lang="en-IN" dirty="0"/>
                  <a:t>         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5085DE-BDF4-2348-0C36-936B29BDA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53" y="1295121"/>
                <a:ext cx="10162095" cy="4443204"/>
              </a:xfrm>
              <a:prstGeom prst="rect">
                <a:avLst/>
              </a:prstGeom>
              <a:blipFill>
                <a:blip r:embed="rId2"/>
                <a:stretch>
                  <a:fillRect l="-480" t="-8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9564F83A-F93E-ABF5-7702-8EF5C2158AB4}"/>
              </a:ext>
            </a:extLst>
          </p:cNvPr>
          <p:cNvSpPr txBox="1">
            <a:spLocks/>
          </p:cNvSpPr>
          <p:nvPr/>
        </p:nvSpPr>
        <p:spPr>
          <a:xfrm>
            <a:off x="818549" y="428755"/>
            <a:ext cx="10800000" cy="55163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latin typeface="Lora Medium" pitchFamily="2" charset="0"/>
              </a:rPr>
              <a:t>WNNM</a:t>
            </a:r>
          </a:p>
        </p:txBody>
      </p:sp>
    </p:spTree>
    <p:extLst>
      <p:ext uri="{BB962C8B-B14F-4D97-AF65-F5344CB8AC3E}">
        <p14:creationId xmlns:p14="http://schemas.microsoft.com/office/powerpoint/2010/main" val="4194707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5590EE-7B1D-94CF-6318-5DA125C3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12</a:t>
            </a:fld>
            <a:endParaRPr lang="en-IN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AD462621-A63A-84EA-4F14-1121D7C24D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1A43A5-2A0E-46BA-8D2E-F162BA5FAD17}" type="slidenum">
              <a:rPr lang="en-IN" smtClean="0"/>
              <a:pPr/>
              <a:t>12</a:t>
            </a:fld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CE2492-DAA7-20AF-016C-D7DD0AC02A21}"/>
              </a:ext>
            </a:extLst>
          </p:cNvPr>
          <p:cNvSpPr txBox="1">
            <a:spLocks/>
          </p:cNvSpPr>
          <p:nvPr/>
        </p:nvSpPr>
        <p:spPr>
          <a:xfrm>
            <a:off x="531434" y="270402"/>
            <a:ext cx="8263773" cy="5837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>
                <a:latin typeface="Lora Medium" pitchFamily="2" charset="0"/>
              </a:rPr>
              <a:t>WNNM - Implementation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CD52C602-0C2D-4D3C-7F3C-1410049E1A5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1A43A5-2A0E-46BA-8D2E-F162BA5FAD17}" type="slidenum">
              <a:rPr lang="en-IN" smtClean="0"/>
              <a:pPr/>
              <a:t>12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DBBBD2-764F-38ED-3898-C200405E8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2" y="1013018"/>
            <a:ext cx="8334080" cy="5237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2C46A0-C058-85BE-83F3-970530BB5425}"/>
                  </a:ext>
                </a:extLst>
              </p:cNvPr>
              <p:cNvSpPr txBox="1"/>
              <p:nvPr/>
            </p:nvSpPr>
            <p:spPr>
              <a:xfrm>
                <a:off x="7324462" y="1680936"/>
                <a:ext cx="4772287" cy="3367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i="1" dirty="0">
                    <a:latin typeface="Lora" pitchFamily="2" charset="0"/>
                  </a:rPr>
                  <a:t>Break</a:t>
                </a:r>
                <a:r>
                  <a:rPr lang="en-US" sz="1600" dirty="0">
                    <a:latin typeface="Lora" pitchFamily="2" charset="0"/>
                  </a:rPr>
                  <a:t> the images into patches.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latin typeface="Lora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Lora" pitchFamily="2" charset="0"/>
                  </a:rPr>
                  <a:t>Get an </a:t>
                </a:r>
                <a:r>
                  <a:rPr lang="en-US" sz="1600" b="1" i="1" dirty="0">
                    <a:latin typeface="Lora" pitchFamily="2" charset="0"/>
                  </a:rPr>
                  <a:t>estimate</a:t>
                </a:r>
                <a:r>
                  <a:rPr lang="en-US" sz="1600" dirty="0">
                    <a:latin typeface="Lora" pitchFamily="2" charset="0"/>
                  </a:rPr>
                  <a:t> of the patches.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latin typeface="Lora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Lora" pitchFamily="2" charset="0"/>
                  </a:rPr>
                  <a:t>Finally </a:t>
                </a:r>
                <a:r>
                  <a:rPr lang="en-US" sz="1600" b="1" i="1" dirty="0">
                    <a:latin typeface="Lora" pitchFamily="2" charset="0"/>
                  </a:rPr>
                  <a:t>aggregate</a:t>
                </a:r>
                <a:r>
                  <a:rPr lang="en-US" sz="1600" dirty="0">
                    <a:latin typeface="Lora" pitchFamily="2" charset="0"/>
                  </a:rPr>
                  <a:t> all denoised patches</a:t>
                </a:r>
              </a:p>
              <a:p>
                <a:endParaRPr lang="en-US" sz="1600" dirty="0">
                  <a:latin typeface="Lora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Lora" pitchFamily="2" charset="0"/>
                  </a:rPr>
                  <a:t>For a local patch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>
                    <a:latin typeface="Lora" pitchFamily="2" charset="0"/>
                  </a:rPr>
                  <a:t> in image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600" dirty="0">
                    <a:latin typeface="Lora" pitchFamily="2" charset="0"/>
                  </a:rPr>
                  <a:t> , we can search for its non-local similar patches across the image by methods such as </a:t>
                </a:r>
                <a:r>
                  <a:rPr lang="en-US" sz="1600" b="1" i="1" dirty="0">
                    <a:latin typeface="Lora" pitchFamily="2" charset="0"/>
                  </a:rPr>
                  <a:t>Block Matching</a:t>
                </a:r>
                <a:r>
                  <a:rPr lang="en-US" sz="1600" i="1" dirty="0">
                    <a:latin typeface="Lora" pitchFamily="2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latin typeface="Lora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>
                    <a:latin typeface="Lora" pitchFamily="2" charset="0"/>
                  </a:rPr>
                  <a:t>For a patch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1" i="1" dirty="0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IN" sz="1600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IN" sz="1600" b="1" i="1" dirty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IN" sz="1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1" i="1" dirty="0" err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IN" sz="1600" b="1" i="1" dirty="0" err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IN" sz="1600" b="1" i="1" dirty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IN" sz="1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1" i="1" dirty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IN" sz="1600" b="1" i="1" dirty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IN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600" dirty="0">
                    <a:latin typeface="Lora" pitchFamily="2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2C46A0-C058-85BE-83F3-970530BB5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462" y="1680936"/>
                <a:ext cx="4772287" cy="3367076"/>
              </a:xfrm>
              <a:prstGeom prst="rect">
                <a:avLst/>
              </a:prstGeom>
              <a:blipFill>
                <a:blip r:embed="rId4"/>
                <a:stretch>
                  <a:fillRect l="-512" t="-7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67CC3E-4231-5798-6C32-E28BDB5FB6B7}"/>
                  </a:ext>
                </a:extLst>
              </p:cNvPr>
              <p:cNvSpPr txBox="1"/>
              <p:nvPr/>
            </p:nvSpPr>
            <p:spPr>
              <a:xfrm>
                <a:off x="7600649" y="4872152"/>
                <a:ext cx="4219912" cy="66954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sSubSup>
                                <m:sSub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IN" b="0" i="1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,∗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67CC3E-4231-5798-6C32-E28BDB5FB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649" y="4872152"/>
                <a:ext cx="4219912" cy="669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148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6FEFC-FF8B-FA6C-BB4C-C39DC6034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192" y="313411"/>
            <a:ext cx="5449478" cy="820578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Lora Medium" pitchFamily="2" charset="0"/>
              </a:rPr>
              <a:t>Experiment setting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B2761-F963-2CD6-3C30-A4EBE323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13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82137-E78E-1B87-2563-7534490CA884}"/>
              </a:ext>
            </a:extLst>
          </p:cNvPr>
          <p:cNvSpPr txBox="1"/>
          <p:nvPr/>
        </p:nvSpPr>
        <p:spPr>
          <a:xfrm>
            <a:off x="915971" y="1508869"/>
            <a:ext cx="103600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Lora "/>
              </a:rPr>
              <a:t>Test Images :-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b="1" dirty="0">
                <a:latin typeface="Lora" pitchFamily="2" charset="0"/>
              </a:rPr>
              <a:t>Image Accuracy Measure </a:t>
            </a:r>
            <a:r>
              <a:rPr lang="en-IN" b="1" dirty="0"/>
              <a:t>–</a:t>
            </a:r>
          </a:p>
          <a:p>
            <a:endParaRPr lang="en-IN" dirty="0"/>
          </a:p>
          <a:p>
            <a:r>
              <a:rPr lang="en-IN" dirty="0"/>
              <a:t>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FD3CA-DE94-915C-C8D6-826571984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018" y="2068194"/>
            <a:ext cx="1871655" cy="1871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FB93F5-CFED-C483-E343-2C81E3158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55" y="2068193"/>
            <a:ext cx="1944253" cy="1871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597E11-E351-9AE5-2550-592857758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890" y="2081555"/>
            <a:ext cx="1858293" cy="1858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80F4C4-434F-C976-69A1-992123D1C2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165" y="2081555"/>
            <a:ext cx="1944253" cy="1858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35FE9D-0936-6105-6BB5-7ADBDF605F88}"/>
              </a:ext>
            </a:extLst>
          </p:cNvPr>
          <p:cNvSpPr txBox="1"/>
          <p:nvPr/>
        </p:nvSpPr>
        <p:spPr>
          <a:xfrm>
            <a:off x="1404804" y="3939848"/>
            <a:ext cx="9108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                       </a:t>
            </a:r>
            <a:r>
              <a:rPr lang="en-IN" sz="1600" dirty="0">
                <a:latin typeface="Lora" pitchFamily="2" charset="0"/>
              </a:rPr>
              <a:t>(a)                              (b)                                      (c)                              (d)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CDFC6E-4320-A798-32B6-16E5231AF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4703" y="5105565"/>
            <a:ext cx="3496163" cy="847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3BC9C6-8230-25BE-148A-2ECEEB54D6B6}"/>
              </a:ext>
            </a:extLst>
          </p:cNvPr>
          <p:cNvSpPr txBox="1"/>
          <p:nvPr/>
        </p:nvSpPr>
        <p:spPr>
          <a:xfrm>
            <a:off x="7563190" y="5223165"/>
            <a:ext cx="3604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ora" pitchFamily="2" charset="0"/>
              </a:rPr>
              <a:t>Higher PSNR value indicates better image quality</a:t>
            </a:r>
            <a:endParaRPr lang="en-IN" sz="1600" dirty="0">
              <a:latin typeface="Lora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C2F94D-EF88-36B0-4C3E-43F4051B64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5259" y="5885713"/>
            <a:ext cx="3937931" cy="7757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922512-93BF-179E-78F1-FAF77E92AC55}"/>
              </a:ext>
            </a:extLst>
          </p:cNvPr>
          <p:cNvSpPr txBox="1"/>
          <p:nvPr/>
        </p:nvSpPr>
        <p:spPr>
          <a:xfrm>
            <a:off x="2638603" y="5980780"/>
            <a:ext cx="1150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Lora" pitchFamily="2" charset="0"/>
              </a:rPr>
              <a:t>where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FF6A6F-71D8-489F-65BA-C06D8A08A666}"/>
              </a:ext>
            </a:extLst>
          </p:cNvPr>
          <p:cNvSpPr txBox="1"/>
          <p:nvPr/>
        </p:nvSpPr>
        <p:spPr>
          <a:xfrm>
            <a:off x="2395645" y="424236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Lora" pitchFamily="2" charset="0"/>
              </a:rPr>
              <a:t>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6A6288-D395-A620-D750-DFB2E2E590FB}"/>
              </a:ext>
            </a:extLst>
          </p:cNvPr>
          <p:cNvSpPr txBox="1"/>
          <p:nvPr/>
        </p:nvSpPr>
        <p:spPr>
          <a:xfrm>
            <a:off x="4296295" y="4247997"/>
            <a:ext cx="1429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Lora" pitchFamily="2" charset="0"/>
              </a:rPr>
              <a:t>Cameramen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742EDC-6DBC-215A-E578-96A72B8141C3}"/>
              </a:ext>
            </a:extLst>
          </p:cNvPr>
          <p:cNvSpPr txBox="1"/>
          <p:nvPr/>
        </p:nvSpPr>
        <p:spPr>
          <a:xfrm>
            <a:off x="6487885" y="4226227"/>
            <a:ext cx="676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Lora" pitchFamily="2" charset="0"/>
              </a:rPr>
              <a:t>Lena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E3D852-F513-55DF-CABE-2374B8EF5897}"/>
              </a:ext>
            </a:extLst>
          </p:cNvPr>
          <p:cNvSpPr txBox="1"/>
          <p:nvPr/>
        </p:nvSpPr>
        <p:spPr>
          <a:xfrm>
            <a:off x="8250438" y="4237214"/>
            <a:ext cx="1303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Lora" pitchFamily="2" charset="0"/>
              </a:rPr>
              <a:t>Amplitude</a:t>
            </a:r>
          </a:p>
        </p:txBody>
      </p:sp>
    </p:spTree>
    <p:extLst>
      <p:ext uri="{BB962C8B-B14F-4D97-AF65-F5344CB8AC3E}">
        <p14:creationId xmlns:p14="http://schemas.microsoft.com/office/powerpoint/2010/main" val="345700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6E8C5-9839-603F-16EC-7E1F456F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376" y="299282"/>
            <a:ext cx="4354465" cy="1071418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Lora Medium" pitchFamily="2" charset="0"/>
              </a:rPr>
              <a:t>WNNM -Results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A36B1F-F87C-F274-93A9-9BA8DF67B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14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AA19F-614B-51D5-6D36-BE2E97ABC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843" y="1859834"/>
            <a:ext cx="1858293" cy="1944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046079-65B4-58C7-9022-9F5AA73C0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42" y="1867236"/>
            <a:ext cx="1858293" cy="1944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B283B3-8CAE-60FC-AD7D-F7DDCC069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841" y="1867236"/>
            <a:ext cx="1858293" cy="1944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23224B-98CF-B51D-5FEF-BD227CE0D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840" y="1859833"/>
            <a:ext cx="1858293" cy="19442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673F5C-B932-CE88-3240-1A2FA1B8D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839" y="1864883"/>
            <a:ext cx="1858293" cy="1939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086F01-7E04-FFD3-3B73-DA633F804D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49" y="3934210"/>
            <a:ext cx="1858293" cy="1944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236D8E-DFA7-E9AB-BD87-9E36B9B38A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045" y="3934211"/>
            <a:ext cx="1858293" cy="19442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B586A4-3BB7-2125-D5E3-6FF6F77D5D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841" y="3934212"/>
            <a:ext cx="1858293" cy="19442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7E7163-4432-C5BF-5E46-B2372A7B42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637" y="3939261"/>
            <a:ext cx="1846496" cy="19392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AD6D3E-1298-104C-9634-9DEC062EBD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907" y="3939261"/>
            <a:ext cx="1858293" cy="19392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CE3E0C3-5120-DCED-1FE9-2F8C098A1E60}"/>
                  </a:ext>
                </a:extLst>
              </p:cNvPr>
              <p:cNvSpPr txBox="1"/>
              <p:nvPr/>
            </p:nvSpPr>
            <p:spPr>
              <a:xfrm>
                <a:off x="1855931" y="1426760"/>
                <a:ext cx="11804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en-IN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CE3E0C3-5120-DCED-1FE9-2F8C098A1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931" y="1426760"/>
                <a:ext cx="118043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B60A76-48DF-9F22-252E-70AB38F53C3B}"/>
                  </a:ext>
                </a:extLst>
              </p:cNvPr>
              <p:cNvSpPr txBox="1"/>
              <p:nvPr/>
            </p:nvSpPr>
            <p:spPr>
              <a:xfrm>
                <a:off x="3789020" y="1436543"/>
                <a:ext cx="11602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B60A76-48DF-9F22-252E-70AB38F53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020" y="1436543"/>
                <a:ext cx="116020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F99D02-1DB9-C5AF-9ED3-3068A3302BB9}"/>
                  </a:ext>
                </a:extLst>
              </p:cNvPr>
              <p:cNvSpPr txBox="1"/>
              <p:nvPr/>
            </p:nvSpPr>
            <p:spPr>
              <a:xfrm>
                <a:off x="5701884" y="1436543"/>
                <a:ext cx="11602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IN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F99D02-1DB9-C5AF-9ED3-3068A3302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884" y="1436543"/>
                <a:ext cx="116020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746959-FA6E-A986-0D63-3B1AEB0DD23F}"/>
                  </a:ext>
                </a:extLst>
              </p:cNvPr>
              <p:cNvSpPr txBox="1"/>
              <p:nvPr/>
            </p:nvSpPr>
            <p:spPr>
              <a:xfrm>
                <a:off x="7708724" y="1490501"/>
                <a:ext cx="11602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IN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746959-FA6E-A986-0D63-3B1AEB0DD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724" y="1490501"/>
                <a:ext cx="116020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3A24E5-5D59-3E4C-20B8-324BD87025EA}"/>
                  </a:ext>
                </a:extLst>
              </p:cNvPr>
              <p:cNvSpPr txBox="1"/>
              <p:nvPr/>
            </p:nvSpPr>
            <p:spPr>
              <a:xfrm>
                <a:off x="9549950" y="1490501"/>
                <a:ext cx="11602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IN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3A24E5-5D59-3E4C-20B8-324BD8702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950" y="1490501"/>
                <a:ext cx="116020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5ABB2EC-125C-2768-36BA-26EF3FE4BC4E}"/>
              </a:ext>
            </a:extLst>
          </p:cNvPr>
          <p:cNvSpPr txBox="1"/>
          <p:nvPr/>
        </p:nvSpPr>
        <p:spPr>
          <a:xfrm rot="16200000">
            <a:off x="716413" y="2689785"/>
            <a:ext cx="876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Noise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F83974-633F-8D52-7B33-CB3731842C7D}"/>
              </a:ext>
            </a:extLst>
          </p:cNvPr>
          <p:cNvSpPr txBox="1"/>
          <p:nvPr/>
        </p:nvSpPr>
        <p:spPr>
          <a:xfrm rot="16200000">
            <a:off x="553899" y="4721670"/>
            <a:ext cx="120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Estimate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937B27-B90D-9E9B-4951-D81321848583}"/>
              </a:ext>
            </a:extLst>
          </p:cNvPr>
          <p:cNvSpPr txBox="1"/>
          <p:nvPr/>
        </p:nvSpPr>
        <p:spPr>
          <a:xfrm>
            <a:off x="1500843" y="5987018"/>
            <a:ext cx="949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(a)                                  (b)                                (c)                                (d)                               (e)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386E7-8195-B377-5131-F2E5F45768DF}"/>
              </a:ext>
            </a:extLst>
          </p:cNvPr>
          <p:cNvSpPr txBox="1"/>
          <p:nvPr/>
        </p:nvSpPr>
        <p:spPr>
          <a:xfrm>
            <a:off x="3968045" y="6334450"/>
            <a:ext cx="1252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Lora" pitchFamily="2" charset="0"/>
              </a:rPr>
              <a:t>33.07  </a:t>
            </a:r>
            <a:r>
              <a:rPr lang="en-IN" sz="1600" dirty="0" err="1">
                <a:latin typeface="Lora" pitchFamily="2" charset="0"/>
              </a:rPr>
              <a:t>db</a:t>
            </a:r>
            <a:endParaRPr lang="en-IN" sz="1600" dirty="0">
              <a:latin typeface="Lora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0E9EB4-1FD2-417F-9BE7-28B7F69475D8}"/>
              </a:ext>
            </a:extLst>
          </p:cNvPr>
          <p:cNvSpPr txBox="1"/>
          <p:nvPr/>
        </p:nvSpPr>
        <p:spPr>
          <a:xfrm>
            <a:off x="2024298" y="6352143"/>
            <a:ext cx="1106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Lora" pitchFamily="2" charset="0"/>
              </a:rPr>
              <a:t>36.66 </a:t>
            </a:r>
            <a:r>
              <a:rPr lang="en-IN" sz="1600" dirty="0" err="1">
                <a:latin typeface="Lora" pitchFamily="2" charset="0"/>
              </a:rPr>
              <a:t>db</a:t>
            </a:r>
            <a:endParaRPr lang="en-IN" sz="1600" dirty="0">
              <a:latin typeface="Lora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7D3B3D-220D-C22E-2D2B-57DF006A4AA2}"/>
              </a:ext>
            </a:extLst>
          </p:cNvPr>
          <p:cNvSpPr txBox="1"/>
          <p:nvPr/>
        </p:nvSpPr>
        <p:spPr>
          <a:xfrm>
            <a:off x="616281" y="6349950"/>
            <a:ext cx="110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ora" pitchFamily="2" charset="0"/>
              </a:rPr>
              <a:t>PSNR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119C57-42BC-8F20-A67D-458493C0A8FB}"/>
              </a:ext>
            </a:extLst>
          </p:cNvPr>
          <p:cNvSpPr txBox="1"/>
          <p:nvPr/>
        </p:nvSpPr>
        <p:spPr>
          <a:xfrm>
            <a:off x="5970735" y="6303672"/>
            <a:ext cx="1078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Lora" pitchFamily="2" charset="0"/>
              </a:rPr>
              <a:t>31.26 </a:t>
            </a:r>
            <a:r>
              <a:rPr lang="en-IN" sz="1600" dirty="0" err="1">
                <a:latin typeface="Lora" pitchFamily="2" charset="0"/>
              </a:rPr>
              <a:t>db</a:t>
            </a:r>
            <a:endParaRPr lang="en-IN" sz="1600" dirty="0">
              <a:latin typeface="Lora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54917-C3CA-17B8-AE8C-74FAEC48AEBE}"/>
              </a:ext>
            </a:extLst>
          </p:cNvPr>
          <p:cNvSpPr txBox="1"/>
          <p:nvPr/>
        </p:nvSpPr>
        <p:spPr>
          <a:xfrm>
            <a:off x="7860662" y="6295626"/>
            <a:ext cx="1078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Lora "/>
              </a:rPr>
              <a:t>28.73 </a:t>
            </a:r>
            <a:r>
              <a:rPr lang="en-IN" sz="1600" dirty="0" err="1">
                <a:latin typeface="Lora "/>
              </a:rPr>
              <a:t>db</a:t>
            </a:r>
            <a:endParaRPr lang="en-IN" sz="1600" dirty="0">
              <a:latin typeface="Lora 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74AE52-A1C9-93CE-B1A3-9C617C898A96}"/>
              </a:ext>
            </a:extLst>
          </p:cNvPr>
          <p:cNvSpPr txBox="1"/>
          <p:nvPr/>
        </p:nvSpPr>
        <p:spPr>
          <a:xfrm>
            <a:off x="9748748" y="6294103"/>
            <a:ext cx="1078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Lora" pitchFamily="2" charset="0"/>
              </a:rPr>
              <a:t>25.54 </a:t>
            </a:r>
            <a:r>
              <a:rPr lang="en-IN" sz="1600" dirty="0" err="1">
                <a:latin typeface="Lora" pitchFamily="2" charset="0"/>
              </a:rPr>
              <a:t>db</a:t>
            </a:r>
            <a:endParaRPr lang="en-IN" sz="1600" dirty="0"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360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6E8C5-9839-603F-16EC-7E1F456F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377" y="299282"/>
            <a:ext cx="4695413" cy="1071418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Lora Medium" pitchFamily="2" charset="0"/>
              </a:rPr>
              <a:t>WNNM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A36B1F-F87C-F274-93A9-9BA8DF67B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15</a:t>
            </a:fld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51DD47A-C1A5-703E-BE40-4A1CD28A9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92" y="2004426"/>
            <a:ext cx="3960000" cy="29688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218E047-D56B-E0E3-DE09-CA3D262DE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661" y="2004426"/>
            <a:ext cx="3960000" cy="29688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44A7FF-1731-4E3F-A976-E23926E78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726" y="2004426"/>
            <a:ext cx="3960000" cy="296886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4724B58-0C01-F212-CD32-B4D592E2BEA8}"/>
              </a:ext>
            </a:extLst>
          </p:cNvPr>
          <p:cNvSpPr txBox="1"/>
          <p:nvPr/>
        </p:nvSpPr>
        <p:spPr>
          <a:xfrm>
            <a:off x="2290713" y="5208274"/>
            <a:ext cx="937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ora" pitchFamily="2" charset="0"/>
              </a:rPr>
              <a:t>Variation of main objective function after each iteration for Lena image</a:t>
            </a:r>
          </a:p>
        </p:txBody>
      </p:sp>
    </p:spTree>
    <p:extLst>
      <p:ext uri="{BB962C8B-B14F-4D97-AF65-F5344CB8AC3E}">
        <p14:creationId xmlns:p14="http://schemas.microsoft.com/office/powerpoint/2010/main" val="2675622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911DB7-7CA7-7C1F-DBA3-73B67B4AA2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53505" y="2530548"/>
                <a:ext cx="11651529" cy="1325563"/>
              </a:xfrm>
            </p:spPr>
            <p:txBody>
              <a:bodyPr/>
              <a:lstStyle/>
              <a:p>
                <a:pPr algn="ctr"/>
                <a:r>
                  <a:rPr lang="en-IN" dirty="0">
                    <a:latin typeface="Lora Medium" pitchFamily="2" charset="0"/>
                  </a:rPr>
                  <a:t>Weighted </a:t>
                </a:r>
                <a:r>
                  <a:rPr lang="en-IN" dirty="0" err="1">
                    <a:latin typeface="Lora Medium" pitchFamily="2" charset="0"/>
                  </a:rPr>
                  <a:t>Schatten</a:t>
                </a:r>
                <a:r>
                  <a:rPr lang="en-IN" dirty="0">
                    <a:latin typeface="Lora Medium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dirty="0">
                    <a:latin typeface="Lora Medium" pitchFamily="2" charset="0"/>
                  </a:rPr>
                  <a:t>-Norm Minimization</a:t>
                </a:r>
                <a:br>
                  <a:rPr lang="en-IN" dirty="0">
                    <a:latin typeface="Lora Medium" pitchFamily="2" charset="0"/>
                  </a:rPr>
                </a:br>
                <a:r>
                  <a:rPr lang="en-IN" dirty="0">
                    <a:latin typeface="Lora Medium" pitchFamily="2" charset="0"/>
                  </a:rPr>
                  <a:t>WSNM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911DB7-7CA7-7C1F-DBA3-73B67B4AA2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3505" y="2530548"/>
                <a:ext cx="11651529" cy="1325563"/>
              </a:xfrm>
              <a:blipFill>
                <a:blip r:embed="rId2"/>
                <a:stretch>
                  <a:fillRect t="-13303" b="-201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D19B1-D0AE-C88D-75FC-A1EC5A82B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16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C2401D-1EC3-F9D2-3406-8F6DDF41EAE5}"/>
                  </a:ext>
                </a:extLst>
              </p:cNvPr>
              <p:cNvSpPr txBox="1"/>
              <p:nvPr/>
            </p:nvSpPr>
            <p:spPr>
              <a:xfrm>
                <a:off x="1630837" y="4081807"/>
                <a:ext cx="9096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>
                    <a:latin typeface="Lora" pitchFamily="2" charset="0"/>
                  </a:rPr>
                  <a:t>Y. Xie, S. Gu, Y. Liu, W. </a:t>
                </a:r>
                <a:r>
                  <a:rPr lang="en-IN" sz="1600" b="1" dirty="0" err="1">
                    <a:latin typeface="Lora" pitchFamily="2" charset="0"/>
                  </a:rPr>
                  <a:t>Zuo</a:t>
                </a:r>
                <a:r>
                  <a:rPr lang="en-IN" sz="1600" b="1" dirty="0">
                    <a:latin typeface="Lora" pitchFamily="2" charset="0"/>
                  </a:rPr>
                  <a:t>, W. Zhang, and L. Zhang</a:t>
                </a:r>
                <a:r>
                  <a:rPr lang="en-IN" sz="1600" dirty="0">
                    <a:latin typeface="Lora" pitchFamily="2" charset="0"/>
                  </a:rPr>
                  <a:t>, “Weighted </a:t>
                </a:r>
                <a:r>
                  <a:rPr lang="en-IN" sz="1600" dirty="0" err="1">
                    <a:latin typeface="Lora" pitchFamily="2" charset="0"/>
                  </a:rPr>
                  <a:t>schatten</a:t>
                </a:r>
                <a:r>
                  <a:rPr lang="en-IN" sz="1600" dirty="0">
                    <a:latin typeface="Lora" pitchFamily="2" charset="0"/>
                  </a:rPr>
                  <a:t> p -norm minimization for image denoising and background subtraction,” </a:t>
                </a:r>
                <a:r>
                  <a:rPr lang="en-IN" sz="1600" b="1" i="1" dirty="0">
                    <a:latin typeface="Lora" pitchFamily="2" charset="0"/>
                  </a:rPr>
                  <a:t>IEEE</a:t>
                </a:r>
                <a:r>
                  <a:rPr lang="en-IN" sz="1600" dirty="0">
                    <a:latin typeface="Lora" pitchFamily="2" charset="0"/>
                  </a:rPr>
                  <a:t> </a:t>
                </a:r>
                <a:r>
                  <a:rPr lang="en-IN" sz="1600" b="1" i="1" dirty="0">
                    <a:latin typeface="Lora" pitchFamily="2" charset="0"/>
                  </a:rPr>
                  <a:t>Transactions on Image Processing</a:t>
                </a:r>
                <a:r>
                  <a:rPr lang="en-IN" sz="1600" dirty="0">
                    <a:latin typeface="Lora" pitchFamily="2" charset="0"/>
                  </a:rPr>
                  <a:t>, vol.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IN" sz="1600" dirty="0">
                    <a:latin typeface="Lora" pitchFamily="2" charset="0"/>
                  </a:rPr>
                  <a:t>, no.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IN" sz="1600" dirty="0">
                    <a:latin typeface="Lora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latin typeface="Cambria Math" panose="02040503050406030204" pitchFamily="18" charset="0"/>
                      </a:rPr>
                      <m:t>𝑝𝑝</m:t>
                    </m:r>
                    <m:r>
                      <a:rPr lang="en-IN" sz="1600" i="1" dirty="0" smtClean="0">
                        <a:latin typeface="Cambria Math" panose="02040503050406030204" pitchFamily="18" charset="0"/>
                      </a:rPr>
                      <m:t>. 4842–4857, 2016</m:t>
                    </m:r>
                  </m:oMath>
                </a14:m>
                <a:r>
                  <a:rPr lang="en-IN" sz="1600" dirty="0">
                    <a:latin typeface="Lora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C2401D-1EC3-F9D2-3406-8F6DDF41E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37" y="4081807"/>
                <a:ext cx="9096866" cy="830997"/>
              </a:xfrm>
              <a:prstGeom prst="rect">
                <a:avLst/>
              </a:prstGeom>
              <a:blipFill>
                <a:blip r:embed="rId3"/>
                <a:stretch>
                  <a:fillRect l="-402" t="-2206" b="-88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570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4FD53-AFA8-3463-B0FB-10E1BC620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614" y="365125"/>
            <a:ext cx="8965676" cy="1001484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Lora Medium" pitchFamily="2" charset="0"/>
              </a:rPr>
              <a:t>WSNM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98650-03ED-6D2F-D55D-6343AAA540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5997"/>
                <a:ext cx="10515600" cy="4317476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buSzPct val="110000"/>
                </a:pPr>
                <a:r>
                  <a:rPr lang="en-IN" sz="1900" b="1" dirty="0">
                    <a:latin typeface="Lora" pitchFamily="2" charset="0"/>
                  </a:rPr>
                  <a:t>Extended</a:t>
                </a:r>
                <a:r>
                  <a:rPr lang="en-IN" sz="1900" dirty="0">
                    <a:latin typeface="Lora" pitchFamily="2" charset="0"/>
                  </a:rPr>
                  <a:t> version of </a:t>
                </a:r>
                <a:r>
                  <a:rPr lang="en-IN" sz="1900" b="1" dirty="0">
                    <a:latin typeface="Lora" pitchFamily="2" charset="0"/>
                  </a:rPr>
                  <a:t>WNNM</a:t>
                </a:r>
              </a:p>
              <a:p>
                <a:pPr>
                  <a:buSzPct val="110000"/>
                </a:pPr>
                <a:endParaRPr lang="en-IN" sz="1900" b="1" dirty="0">
                  <a:latin typeface="Lora" pitchFamily="2" charset="0"/>
                </a:endParaRPr>
              </a:p>
              <a:p>
                <a:pPr>
                  <a:buSzPct val="110000"/>
                </a:pPr>
                <a:r>
                  <a:rPr lang="en-IN" sz="1900" i="1" dirty="0">
                    <a:latin typeface="Lora" pitchFamily="2" charset="0"/>
                  </a:rPr>
                  <a:t>Definition</a:t>
                </a:r>
                <a:r>
                  <a:rPr lang="en-IN" sz="1900" dirty="0">
                    <a:latin typeface="Lora" pitchFamily="2" charset="0"/>
                  </a:rPr>
                  <a:t> : </a:t>
                </a:r>
                <a:r>
                  <a:rPr lang="en-IN" sz="1900" b="1" i="1" dirty="0" err="1">
                    <a:latin typeface="Lora" pitchFamily="2" charset="0"/>
                  </a:rPr>
                  <a:t>Schatten</a:t>
                </a:r>
                <a:r>
                  <a:rPr lang="en-IN" sz="1900" b="1" i="1" dirty="0">
                    <a:latin typeface="Lora" pitchFamily="2" charset="0"/>
                  </a:rPr>
                  <a:t> p-norm </a:t>
                </a:r>
                <a:r>
                  <a:rPr lang="en-IN" sz="1900" dirty="0">
                    <a:latin typeface="Lora" pitchFamily="2" charset="0"/>
                  </a:rPr>
                  <a:t>–</a:t>
                </a:r>
              </a:p>
              <a:p>
                <a:pPr marL="0" indent="0">
                  <a:buSzPct val="110000"/>
                  <a:buNone/>
                </a:pPr>
                <a:r>
                  <a:rPr lang="en-US" sz="1900" b="0" dirty="0"/>
                  <a:t>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IN" sz="1900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900" b="0" dirty="0">
                    <a:latin typeface="Lora" pitchFamily="2" charset="0"/>
                  </a:rPr>
                  <a:t>norm of </a:t>
                </a:r>
                <a:r>
                  <a:rPr lang="en-US" sz="1900" b="0" i="1" dirty="0">
                    <a:latin typeface="Lora" pitchFamily="2" charset="0"/>
                  </a:rPr>
                  <a:t>singular values </a:t>
                </a:r>
                <a14:m>
                  <m:oMath xmlns:m="http://schemas.openxmlformats.org/officeDocument/2006/math">
                    <m:r>
                      <a:rPr lang="en-IN" sz="1900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IN" sz="19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19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IN" sz="19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IN" sz="19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IN" sz="19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N" sz="1900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IN" sz="19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IN" sz="19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p>
                        <m:f>
                          <m:fPr>
                            <m:ctrlPr>
                              <a:rPr lang="en-IN" sz="19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19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IN" sz="19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den>
                        </m:f>
                      </m:sup>
                    </m:sSup>
                  </m:oMath>
                </a14:m>
                <a:r>
                  <a:rPr lang="en-IN" sz="1900" b="1" i="1" dirty="0">
                    <a:latin typeface="Lora" pitchFamily="2" charset="0"/>
                  </a:rPr>
                  <a:t>      </a:t>
                </a:r>
                <a:r>
                  <a:rPr lang="en-IN" sz="1900" dirty="0">
                    <a:latin typeface="Lora" pitchFamily="2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IN" sz="19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IN" sz="19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IN" sz="19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19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IN" sz="1900" b="1" i="1" dirty="0">
                  <a:latin typeface="Lora" pitchFamily="2" charset="0"/>
                </a:endParaRPr>
              </a:p>
              <a:p>
                <a:pPr>
                  <a:buSzPct val="110000"/>
                </a:pPr>
                <a:endParaRPr lang="en-IN" sz="1900" dirty="0">
                  <a:latin typeface="Lora" pitchFamily="2" charset="0"/>
                </a:endParaRPr>
              </a:p>
              <a:p>
                <a:pPr>
                  <a:buSzPct val="110000"/>
                </a:pPr>
                <a:r>
                  <a:rPr lang="en-IN" sz="1900" b="1" dirty="0">
                    <a:latin typeface="Lora" pitchFamily="2" charset="0"/>
                  </a:rPr>
                  <a:t>Need of the Algorithm :-</a:t>
                </a:r>
              </a:p>
              <a:p>
                <a:endParaRPr lang="en-IN" sz="1800" b="1" dirty="0">
                  <a:latin typeface="Lora" pitchFamily="2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900" dirty="0">
                    <a:latin typeface="Lora" pitchFamily="2" charset="0"/>
                  </a:rPr>
                  <a:t>    Observed in experiments, the NNM based model will </a:t>
                </a:r>
                <a:r>
                  <a:rPr lang="en-US" sz="1900" b="1" dirty="0">
                    <a:latin typeface="Lora" pitchFamily="2" charset="0"/>
                  </a:rPr>
                  <a:t>shrink too much the low rank </a:t>
                </a:r>
              </a:p>
              <a:p>
                <a:pPr marL="0" indent="0">
                  <a:buNone/>
                </a:pPr>
                <a:r>
                  <a:rPr lang="en-US" sz="1900" b="1" dirty="0">
                    <a:latin typeface="Lora" pitchFamily="2" charset="0"/>
                  </a:rPr>
                  <a:t>        components of the data.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1900" b="1" dirty="0">
                  <a:latin typeface="Lora" pitchFamily="2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900" dirty="0">
                    <a:latin typeface="Lora" pitchFamily="2" charset="0"/>
                  </a:rPr>
                  <a:t>    </a:t>
                </a:r>
                <a:r>
                  <a:rPr lang="en-US" sz="1900" b="1" dirty="0">
                    <a:latin typeface="Lora" pitchFamily="2" charset="0"/>
                  </a:rPr>
                  <a:t>Enforce low rank regularization</a:t>
                </a:r>
                <a:r>
                  <a:rPr lang="en-US" sz="1900" dirty="0">
                    <a:latin typeface="Lora" pitchFamily="2" charset="0"/>
                  </a:rPr>
                  <a:t> by using the </a:t>
                </a:r>
                <a:r>
                  <a:rPr lang="en-US" sz="1900" dirty="0" err="1">
                    <a:latin typeface="Lora" pitchFamily="2" charset="0"/>
                  </a:rPr>
                  <a:t>Schatten</a:t>
                </a:r>
                <a:r>
                  <a:rPr lang="en-US" sz="1900" dirty="0">
                    <a:latin typeface="Lora" pitchFamily="2" charset="0"/>
                  </a:rPr>
                  <a:t> p-norm.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1900" dirty="0">
                  <a:latin typeface="Lora" pitchFamily="2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900" dirty="0">
                    <a:latin typeface="Lora" pitchFamily="2" charset="0"/>
                  </a:rPr>
                  <a:t>    </a:t>
                </a:r>
                <a:r>
                  <a:rPr lang="en-US" sz="1900" b="1" dirty="0">
                    <a:latin typeface="Lora" pitchFamily="2" charset="0"/>
                  </a:rPr>
                  <a:t>More accurate recovery of the signal </a:t>
                </a:r>
                <a:r>
                  <a:rPr lang="en-US" sz="1900" dirty="0">
                    <a:latin typeface="Lora" pitchFamily="2" charset="0"/>
                  </a:rPr>
                  <a:t>while requiring only a weaker restricted isometric </a:t>
                </a:r>
              </a:p>
              <a:p>
                <a:pPr marL="0" indent="0">
                  <a:buNone/>
                </a:pPr>
                <a:r>
                  <a:rPr lang="en-US" sz="1900" dirty="0">
                    <a:latin typeface="Lora" pitchFamily="2" charset="0"/>
                  </a:rPr>
                  <a:t>        property than traditional trace norm.</a:t>
                </a:r>
                <a:endParaRPr lang="en-IN" sz="1900" dirty="0">
                  <a:latin typeface="Lora" pitchFamily="2" charset="0"/>
                </a:endParaRP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98650-03ED-6D2F-D55D-6343AAA540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5997"/>
                <a:ext cx="10515600" cy="4317476"/>
              </a:xfrm>
              <a:blipFill>
                <a:blip r:embed="rId3"/>
                <a:stretch>
                  <a:fillRect l="-348" t="-2260" b="-1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6B70-92C9-1F6E-CD44-ECEF3F8F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6806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3BEC-C6D2-8A6D-08E6-FB76F4B8D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094" y="399669"/>
            <a:ext cx="5383491" cy="92634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Lora Medium" pitchFamily="2" charset="0"/>
              </a:rPr>
              <a:t>WSNM</a:t>
            </a:r>
            <a:endParaRPr lang="en-IN" sz="4000" dirty="0">
              <a:latin typeface="Lora Medium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DCE94-94B2-C428-EC6A-10E6FCA25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18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BF8DDF-E050-7323-EF18-23EE1C50FCAB}"/>
                  </a:ext>
                </a:extLst>
              </p:cNvPr>
              <p:cNvSpPr txBox="1"/>
              <p:nvPr/>
            </p:nvSpPr>
            <p:spPr>
              <a:xfrm>
                <a:off x="1093508" y="1326016"/>
                <a:ext cx="386499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Lora" pitchFamily="2" charset="0"/>
                  </a:rPr>
                  <a:t>Problem Formulation </a:t>
                </a:r>
                <a:r>
                  <a:rPr lang="en-US" dirty="0">
                    <a:latin typeface="Lora" pitchFamily="2" charset="0"/>
                  </a:rPr>
                  <a:t>:-</a:t>
                </a:r>
              </a:p>
              <a:p>
                <a:endParaRPr lang="en-US" dirty="0">
                  <a:latin typeface="Lora" pitchFamily="2" charset="0"/>
                </a:endParaRPr>
              </a:p>
              <a:p>
                <a:r>
                  <a:rPr lang="en-US" dirty="0">
                    <a:latin typeface="Lora" pitchFamily="2" charset="0"/>
                  </a:rPr>
                  <a:t>Given a matrix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US" b="1" i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𝐧</m:t>
                        </m:r>
                      </m:sup>
                    </m:sSup>
                  </m:oMath>
                </a14:m>
                <a:endParaRPr lang="en-US" b="1" dirty="0">
                  <a:latin typeface="Lora" pitchFamily="2" charset="0"/>
                </a:endParaRPr>
              </a:p>
              <a:p>
                <a:r>
                  <a:rPr lang="en-US" dirty="0">
                    <a:latin typeface="Lora" pitchFamily="2" charset="0"/>
                  </a:rPr>
                  <a:t>Aims : To find a matrix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IN" b="1" dirty="0"/>
                  <a:t> </a:t>
                </a:r>
                <a14:m>
                  <m:oMath xmlns:m="http://schemas.openxmlformats.org/officeDocument/2006/math">
                    <m:r>
                      <a:rPr lang="en-US" b="1" i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US" b="1" i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𝐧</m:t>
                        </m:r>
                      </m:sup>
                    </m:sSup>
                  </m:oMath>
                </a14:m>
                <a:endParaRPr lang="en-IN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BF8DDF-E050-7323-EF18-23EE1C50F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508" y="1326016"/>
                <a:ext cx="3864991" cy="1200329"/>
              </a:xfrm>
              <a:prstGeom prst="rect">
                <a:avLst/>
              </a:prstGeom>
              <a:blipFill>
                <a:blip r:embed="rId2"/>
                <a:stretch>
                  <a:fillRect l="-1262" t="-3061" b="-76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51A4DF-69B9-E64A-979D-B38AD935942A}"/>
                  </a:ext>
                </a:extLst>
              </p:cNvPr>
              <p:cNvSpPr txBox="1"/>
              <p:nvPr/>
            </p:nvSpPr>
            <p:spPr>
              <a:xfrm>
                <a:off x="2026763" y="3657725"/>
                <a:ext cx="6410227" cy="2624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-                                                                 </a:t>
                </a:r>
                <a:r>
                  <a:rPr lang="en-US" b="0" dirty="0" err="1">
                    <a:latin typeface="Lora" pitchFamily="2" charset="0"/>
                  </a:rPr>
                  <a:t>Schatten</a:t>
                </a:r>
                <a:r>
                  <a:rPr lang="en-US" b="0" dirty="0">
                    <a:latin typeface="Lora" pitchFamily="2" charset="0"/>
                  </a:rPr>
                  <a:t> p-norm</a:t>
                </a:r>
              </a:p>
              <a:p>
                <a:endParaRPr lang="en-US" i="1" dirty="0">
                  <a:latin typeface="Lora" pitchFamily="2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Lora" pitchFamily="2" charset="0"/>
                  </a:rPr>
                  <a:t>  is a trade-off parameter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pl-PL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, …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func>
                              <m:func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e>
                            </m:func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>
                    <a:latin typeface="Lora" pitchFamily="2" charset="0"/>
                  </a:rPr>
                  <a:t>is non-negative weight vector</a:t>
                </a:r>
              </a:p>
              <a:p>
                <a:endParaRPr lang="en-US" dirty="0">
                  <a:latin typeface="Lora" pitchFamily="2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Lora" pitchFamily="2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Lora" pitchFamily="2" charset="0"/>
                  </a:rPr>
                  <a:t>-th </a:t>
                </a:r>
                <a:r>
                  <a:rPr lang="en-US" i="1" dirty="0">
                    <a:latin typeface="Lora" pitchFamily="2" charset="0"/>
                  </a:rPr>
                  <a:t>singular value </a:t>
                </a:r>
                <a:r>
                  <a:rPr lang="en-US" dirty="0">
                    <a:latin typeface="Lora" pitchFamily="2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latin typeface="Lora" pitchFamily="2" charset="0"/>
                </a:endParaRP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Lora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𝜟</m:t>
                    </m:r>
                  </m:oMath>
                </a14:m>
                <a:r>
                  <a:rPr lang="en-US" dirty="0">
                    <a:latin typeface="Lora" pitchFamily="2" charset="0"/>
                  </a:rPr>
                  <a:t> is diagonal matrix whose diagonal entries composed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Lora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Lora" pitchFamily="2" charset="0"/>
                  </a:rPr>
                  <a:t>respectively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51A4DF-69B9-E64A-979D-B38AD9359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763" y="3657725"/>
                <a:ext cx="6410227" cy="2624629"/>
              </a:xfrm>
              <a:prstGeom prst="rect">
                <a:avLst/>
              </a:prstGeom>
              <a:blipFill>
                <a:blip r:embed="rId3"/>
                <a:stretch>
                  <a:fillRect l="-760" t="-1160" b="-27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7B70E79E-EC18-1C8C-0C5C-32AF1AB0D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113" y="3527246"/>
            <a:ext cx="3071568" cy="6699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E69BBD-C441-7650-8E6D-3BC871DD161D}"/>
              </a:ext>
            </a:extLst>
          </p:cNvPr>
          <p:cNvSpPr txBox="1"/>
          <p:nvPr/>
        </p:nvSpPr>
        <p:spPr>
          <a:xfrm>
            <a:off x="1140644" y="3652949"/>
            <a:ext cx="113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ora" pitchFamily="2" charset="0"/>
              </a:rPr>
              <a:t>Where</a:t>
            </a:r>
            <a:endParaRPr lang="en-IN" dirty="0">
              <a:latin typeface="Lor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B23066-8272-8C84-5B7E-57784A0510E6}"/>
                  </a:ext>
                </a:extLst>
              </p:cNvPr>
              <p:cNvSpPr txBox="1"/>
              <p:nvPr/>
            </p:nvSpPr>
            <p:spPr>
              <a:xfrm>
                <a:off x="3121843" y="2598061"/>
                <a:ext cx="5816338" cy="724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I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IN" sz="24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en-I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  <m:r>
                                            <a:rPr lang="en-I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400" b="0" i="0" smtClean="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sub>
                                <m:sup>
                                  <m:r>
                                    <a:rPr lang="en-IN" sz="24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  <m:sSubSup>
                                <m:sSubSupPr>
                                  <m:ctrlPr>
                                    <a:rPr lang="en-I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400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  <m:r>
                                    <a:rPr lang="en-IN" sz="2400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 b="0" i="0" smtClean="0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sz="2400" b="0" i="0" smtClean="0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400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p>
                              </m:sSubSup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B23066-8272-8C84-5B7E-57784A051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843" y="2598061"/>
                <a:ext cx="5816338" cy="7241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26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BCB9D-CDFD-97F8-A187-43B2CE9CE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19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EC923-7AA5-1F2A-0E50-CF83101D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18" y="1218943"/>
            <a:ext cx="5226225" cy="53199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7A3A7-9C26-6A06-0359-36A437BC0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844" y="4092663"/>
            <a:ext cx="4805611" cy="1830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60E2D5-8C66-48A8-956B-2161E9054C8C}"/>
                  </a:ext>
                </a:extLst>
              </p:cNvPr>
              <p:cNvSpPr txBox="1"/>
              <p:nvPr/>
            </p:nvSpPr>
            <p:spPr>
              <a:xfrm>
                <a:off x="5799354" y="1606468"/>
                <a:ext cx="6094428" cy="19588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Lora" pitchFamily="2" charset="0"/>
                  </a:rPr>
                  <a:t>We use same approach as we have used in WNNM</a:t>
                </a:r>
              </a:p>
              <a:p>
                <a:endParaRPr lang="en-US" sz="1600" dirty="0">
                  <a:latin typeface="Lora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>
                    <a:latin typeface="Lora" pitchFamily="2" charset="0"/>
                  </a:rPr>
                  <a:t>For a patch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sz="16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1600" i="1" dirty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IN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 dirty="0" err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IN" sz="1600" i="1" dirty="0" err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1600" i="1" dirty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IN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IN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600" dirty="0">
                    <a:latin typeface="Lora" pitchFamily="2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60E2D5-8C66-48A8-956B-2161E9054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354" y="1606468"/>
                <a:ext cx="6094428" cy="1958806"/>
              </a:xfrm>
              <a:prstGeom prst="rect">
                <a:avLst/>
              </a:prstGeom>
              <a:blipFill>
                <a:blip r:embed="rId4"/>
                <a:stretch>
                  <a:fillRect l="-500" t="-9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35CFC9CD-BAC2-47A7-AC9A-2C843A942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93" y="132340"/>
            <a:ext cx="6722097" cy="9611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Lora Medium" pitchFamily="2" charset="0"/>
              </a:rPr>
              <a:t>WSNM for Image De-noising </a:t>
            </a:r>
            <a:endParaRPr lang="en-IN" sz="4000" dirty="0">
              <a:latin typeface="Lora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208AF1-A1D2-CA53-544E-FBF5D66F68F9}"/>
                  </a:ext>
                </a:extLst>
              </p:cNvPr>
              <p:cNvSpPr txBox="1"/>
              <p:nvPr/>
            </p:nvSpPr>
            <p:spPr>
              <a:xfrm>
                <a:off x="6338293" y="2601111"/>
                <a:ext cx="4219912" cy="6790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sSubSup>
                                <m:sSub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IN" b="0" i="1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I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I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208AF1-A1D2-CA53-544E-FBF5D66F6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293" y="2601111"/>
                <a:ext cx="4219912" cy="6790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5294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11DB7-7CA7-7C1F-DBA3-73B67B4AA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97" y="2766218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latin typeface="Lora Medium" pitchFamily="2" charset="0"/>
              </a:rPr>
              <a:t>Math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D19B1-D0AE-C88D-75FC-A1EC5A82B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960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94AE9-5C5F-D773-A7AE-AFC67BC10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20</a:t>
            </a:fld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85C314D-BFBA-DEF4-3435-318951E2316D}"/>
              </a:ext>
            </a:extLst>
          </p:cNvPr>
          <p:cNvSpPr txBox="1">
            <a:spLocks/>
          </p:cNvSpPr>
          <p:nvPr/>
        </p:nvSpPr>
        <p:spPr>
          <a:xfrm>
            <a:off x="614628" y="359533"/>
            <a:ext cx="6863499" cy="62610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Lora Medium" pitchFamily="2" charset="0"/>
              </a:rPr>
              <a:t>WSNM for Image De-noising </a:t>
            </a:r>
            <a:endParaRPr lang="en-IN" sz="4000" dirty="0">
              <a:latin typeface="Lora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D3B010-4FA1-3EC4-B34E-A6F2277FFB75}"/>
                  </a:ext>
                </a:extLst>
              </p:cNvPr>
              <p:cNvSpPr txBox="1"/>
              <p:nvPr/>
            </p:nvSpPr>
            <p:spPr>
              <a:xfrm>
                <a:off x="744716" y="1562767"/>
                <a:ext cx="9360817" cy="3781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Lora" pitchFamily="2" charset="0"/>
                  </a:rPr>
                  <a:t>Weight Initialization</a:t>
                </a:r>
              </a:p>
              <a:p>
                <a:endParaRPr lang="en-IN" dirty="0">
                  <a:latin typeface="Lora" pitchFamily="2" charset="0"/>
                </a:endParaRPr>
              </a:p>
              <a:p>
                <a:endParaRPr lang="en-IN" dirty="0">
                  <a:latin typeface="Lora" pitchFamily="2" charset="0"/>
                </a:endParaRPr>
              </a:p>
              <a:p>
                <a:endParaRPr lang="en-IN" dirty="0">
                  <a:latin typeface="Lora" pitchFamily="2" charset="0"/>
                </a:endParaRPr>
              </a:p>
              <a:p>
                <a:endParaRPr lang="en-IN" dirty="0">
                  <a:latin typeface="Lora" pitchFamily="2" charset="0"/>
                </a:endParaRPr>
              </a:p>
              <a:p>
                <a:endParaRPr lang="en-IN" dirty="0">
                  <a:latin typeface="Lora" pitchFamily="2" charset="0"/>
                </a:endParaRPr>
              </a:p>
              <a:p>
                <a:r>
                  <a:rPr lang="en-US" dirty="0">
                    <a:latin typeface="Lora" pitchFamily="2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Lora" pitchFamily="2" charset="0"/>
                  </a:rPr>
                  <a:t> is the number of similar patch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>
                    <a:latin typeface="Lora" pitchFamily="2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−16</m:t>
                        </m:r>
                      </m:sup>
                    </m:sSup>
                  </m:oMath>
                </a14:m>
                <a:r>
                  <a:rPr lang="en-US" b="0" dirty="0">
                    <a:latin typeface="Lora" pitchFamily="2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 = 2</m:t>
                    </m:r>
                    <m:rad>
                      <m:radPr>
                        <m:degHide m:val="on"/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Lora" pitchFamily="2" charset="0"/>
                  </a:rPr>
                  <a:t> </a:t>
                </a:r>
              </a:p>
              <a:p>
                <a:endParaRPr lang="en-US" i="1" dirty="0">
                  <a:latin typeface="Lora" pitchFamily="2" charset="0"/>
                </a:endParaRPr>
              </a:p>
              <a:p>
                <a:endParaRPr lang="en-US" i="1" dirty="0">
                  <a:latin typeface="Lora" pitchFamily="2" charset="0"/>
                </a:endParaRPr>
              </a:p>
              <a:p>
                <a:r>
                  <a:rPr lang="en-US" b="0" dirty="0">
                    <a:latin typeface="Lora" pitchFamily="2" charset="0"/>
                  </a:rPr>
                  <a:t>Since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>
                    <a:latin typeface="Lora" pitchFamily="2" charset="0"/>
                  </a:rPr>
                  <a:t>  is unavailable </a:t>
                </a:r>
                <a:r>
                  <a:rPr lang="en-US" dirty="0">
                    <a:latin typeface="Lora" pitchFamily="2" charset="0"/>
                  </a:rPr>
                  <a:t>before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>
                    <a:latin typeface="Lora" pitchFamily="2" charset="0"/>
                  </a:rPr>
                  <a:t> estimated it can initialized by</a:t>
                </a:r>
              </a:p>
              <a:p>
                <a:endParaRPr lang="en-US" dirty="0">
                  <a:latin typeface="Lora" pitchFamily="2" charset="0"/>
                </a:endParaRPr>
              </a:p>
              <a:p>
                <a:endParaRPr lang="en-US" dirty="0">
                  <a:latin typeface="Lora" pitchFamily="2" charset="0"/>
                </a:endParaRPr>
              </a:p>
              <a:p>
                <a:endParaRPr lang="en-US" b="0" dirty="0">
                  <a:latin typeface="Lora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D3B010-4FA1-3EC4-B34E-A6F2277FF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6" y="1562767"/>
                <a:ext cx="9360817" cy="3781548"/>
              </a:xfrm>
              <a:prstGeom prst="rect">
                <a:avLst/>
              </a:prstGeom>
              <a:blipFill>
                <a:blip r:embed="rId2"/>
                <a:stretch>
                  <a:fillRect l="-521" t="-8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514CCC9-700E-15CE-8951-52AD91520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637" y="2161475"/>
            <a:ext cx="2857899" cy="590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DA7D9D-B39F-02A9-0461-7B35C584B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095" y="4696525"/>
            <a:ext cx="382005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81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0D22-B76B-EC62-A558-51769220F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605"/>
            <a:ext cx="6382732" cy="77793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Lora Medium" pitchFamily="2" charset="0"/>
              </a:rPr>
              <a:t>WSNM Results</a:t>
            </a:r>
            <a:endParaRPr lang="en-IN" sz="4000" dirty="0">
              <a:latin typeface="Lora Medium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B9D03-772B-323C-00EF-5495252FE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21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BB1E79-99BC-70E5-C58A-7DA33E72CF10}"/>
                  </a:ext>
                </a:extLst>
              </p:cNvPr>
              <p:cNvSpPr txBox="1"/>
              <p:nvPr/>
            </p:nvSpPr>
            <p:spPr>
              <a:xfrm>
                <a:off x="838200" y="1076019"/>
                <a:ext cx="62114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Lora" pitchFamily="2" charset="0"/>
                  </a:rPr>
                  <a:t>Tested WSNM for </a:t>
                </a:r>
                <a:r>
                  <a:rPr lang="en-US" i="0" dirty="0">
                    <a:latin typeface="+mj-lt"/>
                  </a:rPr>
                  <a:t>5</a:t>
                </a:r>
                <a:r>
                  <a:rPr lang="en-US" dirty="0">
                    <a:latin typeface="Lora" pitchFamily="2" charset="0"/>
                  </a:rPr>
                  <a:t>-different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{10, 20, 30, 50, 100}</m:t>
                    </m:r>
                  </m:oMath>
                </a14:m>
                <a:r>
                  <a:rPr lang="en-US" dirty="0">
                    <a:latin typeface="Lora" pitchFamily="2" charset="0"/>
                  </a:rPr>
                  <a:t>. choose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𝟗𝟓</m:t>
                    </m:r>
                  </m:oMath>
                </a14:m>
                <a:endParaRPr lang="en-IN" b="1" dirty="0">
                  <a:latin typeface="Lora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BB1E79-99BC-70E5-C58A-7DA33E72C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076019"/>
                <a:ext cx="6211426" cy="646331"/>
              </a:xfrm>
              <a:prstGeom prst="rect">
                <a:avLst/>
              </a:prstGeom>
              <a:blipFill>
                <a:blip r:embed="rId2"/>
                <a:stretch>
                  <a:fillRect l="-884" t="-5660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C39D44-A8AD-33D7-3133-AD6496FF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71" y="2512873"/>
            <a:ext cx="2714955" cy="2714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05C758-1DD8-FD6B-EFED-9E880BA78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71" y="2514335"/>
            <a:ext cx="3825959" cy="2868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9022E-EB1E-1B7F-1C75-4BB5946CB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71" y="2512873"/>
            <a:ext cx="2714955" cy="2714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A65CE7-BFAA-F667-8CE4-F141125127FB}"/>
                  </a:ext>
                </a:extLst>
              </p:cNvPr>
              <p:cNvSpPr txBox="1"/>
              <p:nvPr/>
            </p:nvSpPr>
            <p:spPr>
              <a:xfrm>
                <a:off x="105412" y="2800085"/>
                <a:ext cx="1134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A65CE7-BFAA-F667-8CE4-F14112512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12" y="2800085"/>
                <a:ext cx="113435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03D543F-F348-59FB-6ED4-C7B2119CA0BB}"/>
              </a:ext>
            </a:extLst>
          </p:cNvPr>
          <p:cNvSpPr txBox="1"/>
          <p:nvPr/>
        </p:nvSpPr>
        <p:spPr>
          <a:xfrm>
            <a:off x="1524000" y="5524646"/>
            <a:ext cx="180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ora" pitchFamily="2" charset="0"/>
              </a:rPr>
              <a:t>PSNR = 8.31 </a:t>
            </a:r>
            <a:r>
              <a:rPr lang="en-US" sz="1600" dirty="0" err="1">
                <a:latin typeface="Lora" pitchFamily="2" charset="0"/>
              </a:rPr>
              <a:t>db</a:t>
            </a:r>
            <a:endParaRPr lang="en-IN" sz="1600" dirty="0">
              <a:latin typeface="Lor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3D543F-F348-59FB-6ED4-C7B2119CA0BB}"/>
              </a:ext>
            </a:extLst>
          </p:cNvPr>
          <p:cNvSpPr txBox="1"/>
          <p:nvPr/>
        </p:nvSpPr>
        <p:spPr>
          <a:xfrm>
            <a:off x="4743557" y="5524646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ora" pitchFamily="2" charset="0"/>
              </a:rPr>
              <a:t>PSNR</a:t>
            </a:r>
            <a:r>
              <a:rPr lang="en-US" dirty="0"/>
              <a:t> = 26.67 </a:t>
            </a:r>
            <a:r>
              <a:rPr lang="en-US" dirty="0" err="1"/>
              <a:t>db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83AA1-9FEE-AF6D-BE73-2BF119678135}"/>
              </a:ext>
            </a:extLst>
          </p:cNvPr>
          <p:cNvSpPr txBox="1"/>
          <p:nvPr/>
        </p:nvSpPr>
        <p:spPr>
          <a:xfrm>
            <a:off x="7963114" y="5500198"/>
            <a:ext cx="310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Lora" pitchFamily="2" charset="0"/>
              </a:rPr>
              <a:t>Variation of 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C4B880-55ED-9751-48E2-5A8527F0DD91}"/>
                  </a:ext>
                </a:extLst>
              </p:cNvPr>
              <p:cNvSpPr txBox="1"/>
              <p:nvPr/>
            </p:nvSpPr>
            <p:spPr>
              <a:xfrm>
                <a:off x="1239771" y="2032000"/>
                <a:ext cx="3240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Lora" pitchFamily="2" charset="0"/>
                  </a:rPr>
                  <a:t>House image :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256 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256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C4B880-55ED-9751-48E2-5A8527F0D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771" y="2032000"/>
                <a:ext cx="3240789" cy="369332"/>
              </a:xfrm>
              <a:prstGeom prst="rect">
                <a:avLst/>
              </a:prstGeom>
              <a:blipFill>
                <a:blip r:embed="rId7"/>
                <a:stretch>
                  <a:fillRect l="-940" b="-180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291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65B03-AE35-F6B2-698A-9623E8C2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22</a:t>
            </a:fld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41FF3E-531E-D21F-D229-DE616CE5C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10" y="1801461"/>
            <a:ext cx="2783589" cy="27835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7B0BFF-9203-04A2-B605-76002757D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82" y="1801461"/>
            <a:ext cx="2783588" cy="27835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D30857-5F3D-2435-52B3-3FC3D04E3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752" y="1748870"/>
            <a:ext cx="4054048" cy="30393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08BDE5-89D2-42B3-9369-349590085095}"/>
              </a:ext>
            </a:extLst>
          </p:cNvPr>
          <p:cNvSpPr txBox="1"/>
          <p:nvPr/>
        </p:nvSpPr>
        <p:spPr>
          <a:xfrm>
            <a:off x="1454964" y="4935366"/>
            <a:ext cx="180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ora" pitchFamily="2" charset="0"/>
              </a:rPr>
              <a:t>PSNR = 8.31 </a:t>
            </a:r>
            <a:r>
              <a:rPr lang="en-US" sz="1600" dirty="0" err="1">
                <a:latin typeface="Lora" pitchFamily="2" charset="0"/>
              </a:rPr>
              <a:t>db</a:t>
            </a:r>
            <a:endParaRPr lang="en-IN" sz="1600" dirty="0">
              <a:latin typeface="Lora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BF7FAD-4E1E-D5E0-8AEA-4EC1AA665DF4}"/>
              </a:ext>
            </a:extLst>
          </p:cNvPr>
          <p:cNvSpPr txBox="1"/>
          <p:nvPr/>
        </p:nvSpPr>
        <p:spPr>
          <a:xfrm>
            <a:off x="4769736" y="4935366"/>
            <a:ext cx="180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ora" pitchFamily="2" charset="0"/>
              </a:rPr>
              <a:t>PSNR = 20.93 </a:t>
            </a:r>
            <a:r>
              <a:rPr lang="en-US" sz="1600" dirty="0" err="1">
                <a:latin typeface="Lora" pitchFamily="2" charset="0"/>
              </a:rPr>
              <a:t>db</a:t>
            </a:r>
            <a:endParaRPr lang="en-IN" sz="1600" dirty="0">
              <a:latin typeface="Lor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2A69CB-244C-1105-C0EB-57DC73BCA27E}"/>
              </a:ext>
            </a:extLst>
          </p:cNvPr>
          <p:cNvSpPr txBox="1"/>
          <p:nvPr/>
        </p:nvSpPr>
        <p:spPr>
          <a:xfrm>
            <a:off x="7851354" y="4935366"/>
            <a:ext cx="310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Lora" pitchFamily="2" charset="0"/>
              </a:rPr>
              <a:t>Variation of 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C37FB9-8598-5631-D166-740631A44F1F}"/>
                  </a:ext>
                </a:extLst>
              </p:cNvPr>
              <p:cNvSpPr txBox="1"/>
              <p:nvPr/>
            </p:nvSpPr>
            <p:spPr>
              <a:xfrm>
                <a:off x="251216" y="4935366"/>
                <a:ext cx="1134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C37FB9-8598-5631-D166-740631A44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16" y="4935366"/>
                <a:ext cx="11343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8F7FA5-F3D3-9F94-D3A3-661235A97060}"/>
                  </a:ext>
                </a:extLst>
              </p:cNvPr>
              <p:cNvSpPr txBox="1"/>
              <p:nvPr/>
            </p:nvSpPr>
            <p:spPr>
              <a:xfrm>
                <a:off x="967410" y="1081812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Lora" pitchFamily="2" charset="0"/>
                  </a:rPr>
                  <a:t>Camera-men image :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70 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70</m:t>
                    </m:r>
                  </m:oMath>
                </a14:m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8F7FA5-F3D3-9F94-D3A3-661235A97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10" y="1081812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l="-900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CBCC38C6-70AD-71C6-91B9-6FFE436E92A2}"/>
              </a:ext>
            </a:extLst>
          </p:cNvPr>
          <p:cNvSpPr txBox="1">
            <a:spLocks/>
          </p:cNvSpPr>
          <p:nvPr/>
        </p:nvSpPr>
        <p:spPr>
          <a:xfrm>
            <a:off x="838200" y="230605"/>
            <a:ext cx="6382732" cy="7779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Lora Medium" pitchFamily="2" charset="0"/>
              </a:rPr>
              <a:t>WSNM Results</a:t>
            </a:r>
            <a:endParaRPr lang="en-IN" sz="4000" dirty="0">
              <a:latin typeface="Lora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709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11DB7-7CA7-7C1F-DBA3-73B67B4AA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90" y="2511694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latin typeface="Lora Medium" pitchFamily="2" charset="0"/>
              </a:rPr>
              <a:t>Patch-Based Low-Rank Minimization</a:t>
            </a:r>
            <a:br>
              <a:rPr lang="en-IN" dirty="0">
                <a:latin typeface="Lora Medium" pitchFamily="2" charset="0"/>
              </a:rPr>
            </a:br>
            <a:r>
              <a:rPr lang="en-IN" dirty="0">
                <a:latin typeface="Lora Medium" pitchFamily="2" charset="0"/>
              </a:rPr>
              <a:t>PLR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D19B1-D0AE-C88D-75FC-A1EC5A82B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23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01B16-FBC4-6D0D-833E-9394B8073E9E}"/>
              </a:ext>
            </a:extLst>
          </p:cNvPr>
          <p:cNvSpPr txBox="1"/>
          <p:nvPr/>
        </p:nvSpPr>
        <p:spPr>
          <a:xfrm>
            <a:off x="1527142" y="4270342"/>
            <a:ext cx="9275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Lora" pitchFamily="2" charset="0"/>
              </a:rPr>
              <a:t>H. Hu, J. </a:t>
            </a:r>
            <a:r>
              <a:rPr lang="en-US" sz="1600" b="1" dirty="0" err="1">
                <a:latin typeface="Lora" pitchFamily="2" charset="0"/>
              </a:rPr>
              <a:t>Froment</a:t>
            </a:r>
            <a:r>
              <a:rPr lang="en-US" sz="1600" dirty="0">
                <a:latin typeface="Lora" pitchFamily="2" charset="0"/>
              </a:rPr>
              <a:t>, and </a:t>
            </a:r>
            <a:r>
              <a:rPr lang="en-US" sz="1600" b="1" dirty="0">
                <a:latin typeface="Lora" pitchFamily="2" charset="0"/>
              </a:rPr>
              <a:t>Q. Liu</a:t>
            </a:r>
            <a:r>
              <a:rPr lang="en-US" sz="1600" dirty="0">
                <a:latin typeface="Lora" pitchFamily="2" charset="0"/>
              </a:rPr>
              <a:t>, “A note on patch-based low-rank minimization for fast image  denoising,” </a:t>
            </a:r>
            <a:r>
              <a:rPr lang="en-US" sz="1600" b="1" i="1" dirty="0">
                <a:latin typeface="Lora" pitchFamily="2" charset="0"/>
              </a:rPr>
              <a:t>Journal of Visual Communication and Image Representation</a:t>
            </a:r>
            <a:r>
              <a:rPr lang="en-US" sz="1600" dirty="0">
                <a:latin typeface="Lora" pitchFamily="2" charset="0"/>
              </a:rPr>
              <a:t>, </a:t>
            </a:r>
            <a:r>
              <a:rPr lang="en-US" sz="1600" i="0" dirty="0">
                <a:latin typeface="+mj-lt"/>
              </a:rPr>
              <a:t>vol. 50, pp. 100–110, 2018.</a:t>
            </a:r>
            <a:endParaRPr lang="en-IN" sz="1600" dirty="0"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904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011D2-0A95-23D6-63DE-94610072B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04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Lora Medium" pitchFamily="2" charset="0"/>
              </a:rPr>
              <a:t>PLR - Introduction </a:t>
            </a:r>
            <a:endParaRPr lang="en-IN" sz="4000" dirty="0">
              <a:latin typeface="Lora Medium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8A4BD-D85A-02A8-E8C2-5E2EFE5B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5938"/>
            <a:ext cx="10515600" cy="337511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Lora" pitchFamily="2" charset="0"/>
              </a:rPr>
              <a:t>Inspired by the inherent </a:t>
            </a:r>
            <a:r>
              <a:rPr lang="en-US" sz="1800" b="1" dirty="0">
                <a:latin typeface="Lora" pitchFamily="2" charset="0"/>
              </a:rPr>
              <a:t>non-local self-similarity </a:t>
            </a:r>
            <a:r>
              <a:rPr lang="en-US" sz="1800" dirty="0">
                <a:latin typeface="Lora" pitchFamily="2" charset="0"/>
              </a:rPr>
              <a:t>in natural images</a:t>
            </a:r>
          </a:p>
          <a:p>
            <a:endParaRPr lang="en-US" sz="1800" dirty="0">
              <a:latin typeface="Lora" pitchFamily="2" charset="0"/>
            </a:endParaRPr>
          </a:p>
          <a:p>
            <a:r>
              <a:rPr lang="en-US" sz="1800" dirty="0">
                <a:latin typeface="Lora" pitchFamily="2" charset="0"/>
              </a:rPr>
              <a:t>Techniques like K-SVD, BM3D, WSNM, WNNM focus on small local patches</a:t>
            </a:r>
          </a:p>
          <a:p>
            <a:pPr marL="0" indent="0">
              <a:buNone/>
            </a:pPr>
            <a:r>
              <a:rPr lang="en-US" sz="1800" dirty="0">
                <a:latin typeface="Lora" pitchFamily="2" charset="0"/>
              </a:rPr>
              <a:t>    Cons - </a:t>
            </a:r>
            <a:r>
              <a:rPr lang="en-US" sz="1800" b="1" dirty="0">
                <a:latin typeface="Lora" pitchFamily="2" charset="0"/>
              </a:rPr>
              <a:t>High computational cos</a:t>
            </a:r>
            <a:r>
              <a:rPr lang="en-US" sz="1800" dirty="0">
                <a:latin typeface="Lora" pitchFamily="2" charset="0"/>
              </a:rPr>
              <a:t>t due to iterative nature</a:t>
            </a:r>
          </a:p>
          <a:p>
            <a:endParaRPr lang="en-US" sz="1800" dirty="0">
              <a:latin typeface="Lora" pitchFamily="2" charset="0"/>
            </a:endParaRPr>
          </a:p>
          <a:p>
            <a:r>
              <a:rPr lang="en-IN" sz="1800" dirty="0">
                <a:latin typeface="Lora" pitchFamily="2" charset="0"/>
              </a:rPr>
              <a:t>PLR simplifies the denoise</a:t>
            </a:r>
            <a:r>
              <a:rPr lang="en-US" sz="1800" dirty="0">
                <a:latin typeface="Lora" pitchFamily="2" charset="0"/>
              </a:rPr>
              <a:t> process by constructing </a:t>
            </a:r>
            <a:r>
              <a:rPr lang="en-US" sz="1800" b="1" dirty="0">
                <a:latin typeface="Lora" pitchFamily="2" charset="0"/>
              </a:rPr>
              <a:t>similarity matrices </a:t>
            </a:r>
            <a:r>
              <a:rPr lang="en-US" sz="1800" dirty="0">
                <a:latin typeface="Lora" pitchFamily="2" charset="0"/>
              </a:rPr>
              <a:t>from similar patches </a:t>
            </a:r>
          </a:p>
          <a:p>
            <a:endParaRPr lang="en-US" sz="1800" dirty="0">
              <a:latin typeface="Lora" pitchFamily="2" charset="0"/>
            </a:endParaRPr>
          </a:p>
          <a:p>
            <a:r>
              <a:rPr lang="en-US" sz="1800" dirty="0">
                <a:latin typeface="Lora" pitchFamily="2" charset="0"/>
              </a:rPr>
              <a:t>Employing </a:t>
            </a:r>
            <a:r>
              <a:rPr lang="en-US" sz="1800" b="1" dirty="0">
                <a:latin typeface="Lora" pitchFamily="2" charset="0"/>
              </a:rPr>
              <a:t>PCA</a:t>
            </a:r>
            <a:r>
              <a:rPr lang="en-US" sz="1800" dirty="0">
                <a:latin typeface="Lora" pitchFamily="2" charset="0"/>
              </a:rPr>
              <a:t> (Principal Component Analysis)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6E6F-6565-30FE-70E0-117DEE183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9369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0AFBD55-7FC8-CBF7-2705-105D5E043C82}"/>
              </a:ext>
            </a:extLst>
          </p:cNvPr>
          <p:cNvSpPr txBox="1">
            <a:spLocks/>
          </p:cNvSpPr>
          <p:nvPr/>
        </p:nvSpPr>
        <p:spPr>
          <a:xfrm>
            <a:off x="594360" y="212725"/>
            <a:ext cx="3540760" cy="7524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Lora Medium" pitchFamily="2" charset="0"/>
              </a:rPr>
              <a:t>PLR - Method</a:t>
            </a:r>
            <a:endParaRPr lang="en-IN" sz="4000" dirty="0">
              <a:latin typeface="Lora Medium" pitchFamily="2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5870C8B-966C-BE7B-A0AB-5C2EBDA12A31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1A43A5-2A0E-46BA-8D2E-F162BA5FAD17}" type="slidenum">
              <a:rPr lang="en-IN" smtClean="0"/>
              <a:pPr/>
              <a:t>25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CAEF54-00A8-6FCD-38E0-E8F884CEA13D}"/>
                  </a:ext>
                </a:extLst>
              </p:cNvPr>
              <p:cNvSpPr txBox="1"/>
              <p:nvPr/>
            </p:nvSpPr>
            <p:spPr>
              <a:xfrm>
                <a:off x="8472170" y="602137"/>
                <a:ext cx="3324860" cy="86177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1600" dirty="0">
                    <a:latin typeface="Lora" pitchFamily="2" charset="0"/>
                  </a:rPr>
                  <a:t>Noise Model</a:t>
                </a:r>
              </a:p>
              <a:p>
                <a:r>
                  <a:rPr lang="en-IN" sz="1600" dirty="0">
                    <a:latin typeface="Lora" pitchFamily="2" charset="0"/>
                  </a:rPr>
                  <a:t>                         </a:t>
                </a:r>
                <a14:m>
                  <m:oMath xmlns:m="http://schemas.openxmlformats.org/officeDocument/2006/math">
                    <m:r>
                      <a:rPr lang="en-IN" sz="1600" b="1" i="0" dirty="0" smtClean="0"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IN" sz="1600" b="1" i="0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IN" sz="1600" b="1" i="0" dirty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IN" sz="1600" b="1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600" b="1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1600" b="1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600" b="1" i="0" dirty="0" smtClean="0"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endParaRPr lang="en-IN" sz="1600" b="1" dirty="0">
                  <a:latin typeface="Lora" pitchFamily="2" charset="0"/>
                </a:endParaRPr>
              </a:p>
              <a:p>
                <a:r>
                  <a:rPr lang="en-IN" sz="1600" dirty="0">
                    <a:latin typeface="Lora" pitchFamily="2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IN" sz="160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sz="1600" b="0" i="0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IN" sz="160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1600" i="0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IN" sz="1600" i="0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IN" sz="1600" i="1" dirty="0" smtClean="0">
                        <a:latin typeface="Cambria Math" panose="02040503050406030204" pitchFamily="18" charset="0"/>
                      </a:rPr>
                      <m:t>} </m:t>
                    </m:r>
                    <m:r>
                      <a:rPr lang="en-I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sz="1600" dirty="0">
                    <a:latin typeface="Lor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IN" sz="16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IN" sz="1600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16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IN" sz="1600" b="0" dirty="0">
                  <a:latin typeface="Lora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CAEF54-00A8-6FCD-38E0-E8F884CEA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170" y="602137"/>
                <a:ext cx="3324860" cy="861774"/>
              </a:xfrm>
              <a:prstGeom prst="rect">
                <a:avLst/>
              </a:prstGeom>
              <a:blipFill>
                <a:blip r:embed="rId2"/>
                <a:stretch>
                  <a:fillRect l="-914" t="-1399" b="-48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0CD39D7-AFC9-6323-A3B4-0A70148EC8AA}"/>
              </a:ext>
            </a:extLst>
          </p:cNvPr>
          <p:cNvSpPr txBox="1"/>
          <p:nvPr/>
        </p:nvSpPr>
        <p:spPr>
          <a:xfrm>
            <a:off x="849998" y="1161869"/>
            <a:ext cx="2600209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>
                <a:latin typeface="Lora" pitchFamily="2" charset="0"/>
              </a:rPr>
              <a:t>Pre-processing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0B10C9-5497-45C8-231D-612599A40444}"/>
                  </a:ext>
                </a:extLst>
              </p:cNvPr>
              <p:cNvSpPr txBox="1"/>
              <p:nvPr/>
            </p:nvSpPr>
            <p:spPr>
              <a:xfrm>
                <a:off x="4871720" y="1161869"/>
                <a:ext cx="2448560" cy="3385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1600" dirty="0">
                    <a:latin typeface="Lora" pitchFamily="2" charset="0"/>
                  </a:rPr>
                  <a:t>Input image matrix  - </a:t>
                </a:r>
                <a14:m>
                  <m:oMath xmlns:m="http://schemas.openxmlformats.org/officeDocument/2006/math">
                    <m:r>
                      <a:rPr lang="en-IN" sz="1600" b="1" i="0" dirty="0" smtClean="0">
                        <a:latin typeface="Cambria Math" panose="02040503050406030204" pitchFamily="18" charset="0"/>
                      </a:rPr>
                      <m:t>𝐘</m:t>
                    </m:r>
                  </m:oMath>
                </a14:m>
                <a:endParaRPr lang="en-IN" sz="1600" b="1" dirty="0">
                  <a:latin typeface="Lora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0B10C9-5497-45C8-231D-612599A40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720" y="1161869"/>
                <a:ext cx="2448560" cy="338554"/>
              </a:xfrm>
              <a:prstGeom prst="rect">
                <a:avLst/>
              </a:prstGeom>
              <a:blipFill>
                <a:blip r:embed="rId3"/>
                <a:stretch>
                  <a:fillRect l="-990" t="-3509" b="-210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FB83FE-DA7B-2070-AFA3-AFB3F3467F72}"/>
                  </a:ext>
                </a:extLst>
              </p:cNvPr>
              <p:cNvSpPr txBox="1"/>
              <p:nvPr/>
            </p:nvSpPr>
            <p:spPr>
              <a:xfrm>
                <a:off x="3733801" y="1850856"/>
                <a:ext cx="4879258" cy="8683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1600" dirty="0">
                    <a:latin typeface="Lora" pitchFamily="2" charset="0"/>
                  </a:rPr>
                  <a:t>Divide the Y into overlapped Patches of size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sz="16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sz="1600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IN" sz="1600" dirty="0">
                  <a:latin typeface="Lora" pitchFamily="2" charset="0"/>
                </a:endParaRPr>
              </a:p>
              <a:p>
                <a:r>
                  <a:rPr lang="en-IN" sz="1600" dirty="0">
                    <a:latin typeface="Lora" pitchFamily="2" charset="0"/>
                  </a:rPr>
                  <a:t>Denote Set of patches : </a:t>
                </a:r>
              </a:p>
              <a:p>
                <a:r>
                  <a:rPr lang="en-IN" sz="1600" b="0" dirty="0">
                    <a:latin typeface="Lora" pitchFamily="2" charset="0"/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IN" sz="1600" b="1" i="1" smtClean="0">
                        <a:latin typeface="Cambria Math" panose="02040503050406030204" pitchFamily="18" charset="0"/>
                      </a:rPr>
                      <m:t>𝝌</m:t>
                    </m:r>
                    <m:r>
                      <a:rPr lang="en-IN" sz="1600" b="1" i="1" smtClean="0">
                        <a:latin typeface="Cambria Math" panose="02040503050406030204" pitchFamily="18" charset="0"/>
                      </a:rPr>
                      <m:t>={ </m:t>
                    </m:r>
                    <m:sSub>
                      <m:sSubPr>
                        <m:ctrlPr>
                          <a:rPr lang="en-IN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IN" sz="1600" b="1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IN" sz="1600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IN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6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16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16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IN" sz="1600" b="1" i="1" smtClean="0">
                        <a:latin typeface="Cambria Math" panose="02040503050406030204" pitchFamily="18" charset="0"/>
                      </a:rPr>
                      <m:t>,…</m:t>
                    </m:r>
                    <m:sSup>
                      <m:sSupPr>
                        <m:ctrlPr>
                          <a:rPr lang="en-IN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6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IN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16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IN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IN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 sz="1600" b="1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IN" sz="1600" b="1" i="1" dirty="0">
                  <a:latin typeface="Lora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FB83FE-DA7B-2070-AFA3-AFB3F3467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1" y="1850856"/>
                <a:ext cx="4879258" cy="868315"/>
              </a:xfrm>
              <a:prstGeom prst="rect">
                <a:avLst/>
              </a:prstGeom>
              <a:blipFill>
                <a:blip r:embed="rId4"/>
                <a:stretch>
                  <a:fillRect l="-623" t="-13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88CE04-E61A-EFAB-2941-274E0A3EBAA3}"/>
                  </a:ext>
                </a:extLst>
              </p:cNvPr>
              <p:cNvSpPr txBox="1"/>
              <p:nvPr/>
            </p:nvSpPr>
            <p:spPr>
              <a:xfrm>
                <a:off x="3733801" y="3096332"/>
                <a:ext cx="4879258" cy="8309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1600" dirty="0">
                    <a:latin typeface="Lor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each</m:t>
                    </m:r>
                    <m:r>
                      <a:rPr lang="en-I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IN" sz="1600" b="0" dirty="0">
                    <a:latin typeface="Lora" pitchFamily="2" charset="0"/>
                    <a:ea typeface="Cambria Math" panose="02040503050406030204" pitchFamily="18" charset="0"/>
                  </a:rPr>
                  <a:t> (Reference Patch)</a:t>
                </a:r>
              </a:p>
              <a:p>
                <a:r>
                  <a:rPr lang="en-IN" sz="1600" dirty="0">
                    <a:latin typeface="Lora" pitchFamily="2" charset="0"/>
                    <a:ea typeface="Cambria Math" panose="02040503050406030204" pitchFamily="18" charset="0"/>
                  </a:rPr>
                  <a:t>Consider all patches in its </a:t>
                </a:r>
                <a14:m>
                  <m:oMath xmlns:m="http://schemas.openxmlformats.org/officeDocument/2006/math">
                    <m:r>
                      <a:rPr lang="en-I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I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600" b="0" dirty="0">
                    <a:latin typeface="Lora" pitchFamily="2" charset="0"/>
                    <a:ea typeface="Cambria Math" panose="02040503050406030204" pitchFamily="18" charset="0"/>
                  </a:rPr>
                  <a:t>neighbourhood</a:t>
                </a:r>
              </a:p>
              <a:p>
                <a:r>
                  <a:rPr lang="en-IN" sz="1600" dirty="0">
                    <a:latin typeface="Lora" pitchFamily="2" charset="0"/>
                    <a:ea typeface="Cambria Math" panose="02040503050406030204" pitchFamily="18" charset="0"/>
                  </a:rPr>
                  <a:t>Denote it 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sz="1600" dirty="0">
                    <a:latin typeface="Lora" pitchFamily="2" charset="0"/>
                    <a:ea typeface="Cambria Math" panose="02040503050406030204" pitchFamily="18" charset="0"/>
                  </a:rPr>
                  <a:t> </a:t>
                </a:r>
                <a:r>
                  <a:rPr lang="en-IN" sz="1600" dirty="0" err="1">
                    <a:latin typeface="Lora" pitchFamily="2" charset="0"/>
                    <a:ea typeface="Cambria Math" panose="02040503050406030204" pitchFamily="18" charset="0"/>
                  </a:rPr>
                  <a:t>s.t.</a:t>
                </a:r>
                <a:r>
                  <a:rPr lang="en-IN" sz="1600" dirty="0">
                    <a:latin typeface="Lora" pitchFamily="2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IN" sz="1600" b="1" dirty="0">
                    <a:latin typeface="Lora" pitchFamily="2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IN" sz="16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𝝌</m:t>
                    </m:r>
                  </m:oMath>
                </a14:m>
                <a:r>
                  <a:rPr lang="en-IN" sz="1600" b="1" dirty="0">
                    <a:latin typeface="Lora" pitchFamily="2" charset="0"/>
                    <a:ea typeface="Cambria Math" panose="02040503050406030204" pitchFamily="18" charset="0"/>
                  </a:rPr>
                  <a:t>  </a:t>
                </a:r>
                <a:r>
                  <a:rPr lang="en-IN" sz="1600" dirty="0">
                    <a:latin typeface="Lora" pitchFamily="2" charset="0"/>
                    <a:ea typeface="Cambria Math" panose="02040503050406030204" pitchFamily="18" charset="0"/>
                  </a:rPr>
                  <a:t>and</a:t>
                </a:r>
                <a:r>
                  <a:rPr lang="en-IN" sz="1600" b="0" dirty="0">
                    <a:latin typeface="Lora" pitchFamily="2" charset="0"/>
                    <a:ea typeface="Cambria Math" panose="02040503050406030204" pitchFamily="18" charset="0"/>
                  </a:rPr>
                  <a:t> </a:t>
                </a:r>
                <a:r>
                  <a:rPr lang="en-IN" sz="1600" b="1" dirty="0">
                    <a:latin typeface="Lora" pitchFamily="2" charset="0"/>
                    <a:ea typeface="Cambria Math" panose="02040503050406030204" pitchFamily="18" charset="0"/>
                  </a:rPr>
                  <a:t>#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  <m:r>
                          <a:rPr lang="en-I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ctrlPr>
                              <a:rPr lang="en-IN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IN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IN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I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IN" sz="1600" b="0" dirty="0">
                    <a:latin typeface="Lora" pitchFamily="2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88CE04-E61A-EFAB-2941-274E0A3EB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1" y="3096332"/>
                <a:ext cx="4879258" cy="830997"/>
              </a:xfrm>
              <a:prstGeom prst="rect">
                <a:avLst/>
              </a:prstGeom>
              <a:blipFill>
                <a:blip r:embed="rId5"/>
                <a:stretch>
                  <a:fillRect l="-623" t="-1449" b="-94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1B0ACD-5FAF-2907-BBEA-1EAE54127657}"/>
                  </a:ext>
                </a:extLst>
              </p:cNvPr>
              <p:cNvSpPr txBox="1"/>
              <p:nvPr/>
            </p:nvSpPr>
            <p:spPr>
              <a:xfrm>
                <a:off x="4466915" y="4316961"/>
                <a:ext cx="3413028" cy="5847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1600" dirty="0">
                    <a:latin typeface="Lora" pitchFamily="2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N" sz="1600" dirty="0">
                    <a:latin typeface="Lora" pitchFamily="2" charset="0"/>
                  </a:rPr>
                  <a:t> most similar patch in 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sz="1600" i="1" dirty="0">
                    <a:latin typeface="Lora" pitchFamily="2" charset="0"/>
                  </a:rPr>
                  <a:t>  </a:t>
                </a:r>
              </a:p>
              <a:p>
                <a:r>
                  <a:rPr lang="en-IN" sz="1600" dirty="0">
                    <a:latin typeface="Lora" pitchFamily="2" charset="0"/>
                  </a:rPr>
                  <a:t>Using </a:t>
                </a:r>
                <a14:m>
                  <m:oMath xmlns:m="http://schemas.openxmlformats.org/officeDocument/2006/math">
                    <m:r>
                      <a:rPr lang="en-IN" sz="1600" b="1" i="1" dirty="0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IN" sz="1600" b="1" dirty="0">
                    <a:latin typeface="Lora" pitchFamily="2" charset="0"/>
                  </a:rPr>
                  <a:t>-norm similarity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1B0ACD-5FAF-2907-BBEA-1EAE54127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915" y="4316961"/>
                <a:ext cx="3413028" cy="584775"/>
              </a:xfrm>
              <a:prstGeom prst="rect">
                <a:avLst/>
              </a:prstGeom>
              <a:blipFill>
                <a:blip r:embed="rId6"/>
                <a:stretch>
                  <a:fillRect l="-890" t="-2041" b="-112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A68F98-FE0B-6984-9326-A061A67D752C}"/>
                  </a:ext>
                </a:extLst>
              </p:cNvPr>
              <p:cNvSpPr txBox="1"/>
              <p:nvPr/>
            </p:nvSpPr>
            <p:spPr>
              <a:xfrm>
                <a:off x="4252237" y="5221445"/>
                <a:ext cx="3842384" cy="107721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1600" dirty="0">
                    <a:latin typeface="Lora" pitchFamily="2" charset="0"/>
                  </a:rPr>
                  <a:t>Make Similarity Matrix </a:t>
                </a:r>
                <a14:m>
                  <m:oMath xmlns:m="http://schemas.openxmlformats.org/officeDocument/2006/math">
                    <m:r>
                      <a:rPr lang="en-IN" sz="1600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IN" sz="1600" b="1" i="1" dirty="0">
                  <a:latin typeface="Lor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I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IN" sz="16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IN" sz="16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600" b="1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1600" b="1" dirty="0">
                  <a:latin typeface="Lora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1600" dirty="0">
                    <a:latin typeface="Lora" pitchFamily="2" charset="0"/>
                  </a:rPr>
                  <a:t> is column vector </a:t>
                </a:r>
                <a:r>
                  <a:rPr lang="en-IN" sz="1600" b="1" dirty="0">
                    <a:latin typeface="Lora" pitchFamily="2" charset="0"/>
                  </a:rPr>
                  <a:t>of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IN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IN" sz="1600" b="0" dirty="0">
                    <a:latin typeface="Lora" pitchFamily="2" charset="0"/>
                  </a:rPr>
                  <a:t> </a:t>
                </a:r>
              </a:p>
              <a:p>
                <a:r>
                  <a:rPr lang="en-IN" sz="1600" dirty="0">
                    <a:latin typeface="Lora" pitchFamily="2" charset="0"/>
                  </a:rPr>
                  <a:t>(patch matrixes converted into vector)</a:t>
                </a:r>
                <a:endParaRPr lang="en-IN" sz="1600" b="0" dirty="0">
                  <a:latin typeface="Lora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A68F98-FE0B-6984-9326-A061A67D7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237" y="5221445"/>
                <a:ext cx="3842384" cy="1077218"/>
              </a:xfrm>
              <a:prstGeom prst="rect">
                <a:avLst/>
              </a:prstGeom>
              <a:blipFill>
                <a:blip r:embed="rId7"/>
                <a:stretch>
                  <a:fillRect l="-791" t="-1124" r="-158" b="-67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F4A97A-CD4F-C867-9AF4-E8E973CE6961}"/>
              </a:ext>
            </a:extLst>
          </p:cNvPr>
          <p:cNvCxnSpPr>
            <a:stCxn id="8" idx="2"/>
          </p:cNvCxnSpPr>
          <p:nvPr/>
        </p:nvCxnSpPr>
        <p:spPr>
          <a:xfrm>
            <a:off x="6096000" y="1500423"/>
            <a:ext cx="0" cy="350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203A49-F0DC-4F6A-4682-ADF0FA24E865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6173430" y="2719171"/>
            <a:ext cx="0" cy="377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E61FA-CEC3-F61D-9B01-D737A1F0F604}"/>
              </a:ext>
            </a:extLst>
          </p:cNvPr>
          <p:cNvCxnSpPr>
            <a:stCxn id="12" idx="2"/>
          </p:cNvCxnSpPr>
          <p:nvPr/>
        </p:nvCxnSpPr>
        <p:spPr>
          <a:xfrm flipH="1">
            <a:off x="6173429" y="3927329"/>
            <a:ext cx="1" cy="320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BBD48C-2EC6-16FF-F715-DE1ADC3AD44C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6173429" y="4901736"/>
            <a:ext cx="0" cy="319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445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5870C8B-966C-BE7B-A0AB-5C2EBDA12A31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1A43A5-2A0E-46BA-8D2E-F162BA5FAD17}" type="slidenum">
              <a:rPr lang="en-IN" smtClean="0"/>
              <a:pPr/>
              <a:t>26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CAEF54-00A8-6FCD-38E0-E8F884CEA13D}"/>
                  </a:ext>
                </a:extLst>
              </p:cNvPr>
              <p:cNvSpPr txBox="1"/>
              <p:nvPr/>
            </p:nvSpPr>
            <p:spPr>
              <a:xfrm>
                <a:off x="8641339" y="266626"/>
                <a:ext cx="3324860" cy="9233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dirty="0"/>
                  <a:t>Noise Model</a:t>
                </a:r>
              </a:p>
              <a:p>
                <a:r>
                  <a:rPr lang="en-IN" dirty="0"/>
                  <a:t>                         </a:t>
                </a:r>
                <a14:m>
                  <m:oMath xmlns:m="http://schemas.openxmlformats.org/officeDocument/2006/math">
                    <m:r>
                      <a:rPr lang="en-IN" b="1" i="0" dirty="0" smtClean="0"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IN" b="1" i="0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IN" b="1" i="0" dirty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IN" b="1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1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0" dirty="0" smtClean="0"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endParaRPr lang="en-IN" b="1" dirty="0"/>
              </a:p>
              <a:p>
                <a:r>
                  <a:rPr lang="en-IN" dirty="0"/>
                  <a:t>Where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i="0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} </m:t>
                    </m:r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IN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CAEF54-00A8-6FCD-38E0-E8F884CEA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339" y="266626"/>
                <a:ext cx="3324860" cy="923330"/>
              </a:xfrm>
              <a:prstGeom prst="rect">
                <a:avLst/>
              </a:prstGeom>
              <a:blipFill>
                <a:blip r:embed="rId2"/>
                <a:stretch>
                  <a:fillRect l="-1463" t="-3268" b="-91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0CD39D7-AFC9-6323-A3B4-0A70148EC8AA}"/>
              </a:ext>
            </a:extLst>
          </p:cNvPr>
          <p:cNvSpPr txBox="1"/>
          <p:nvPr/>
        </p:nvSpPr>
        <p:spPr>
          <a:xfrm>
            <a:off x="833292" y="318343"/>
            <a:ext cx="123117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Main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0B10C9-5497-45C8-231D-612599A40444}"/>
                  </a:ext>
                </a:extLst>
              </p:cNvPr>
              <p:cNvSpPr txBox="1"/>
              <p:nvPr/>
            </p:nvSpPr>
            <p:spPr>
              <a:xfrm>
                <a:off x="3527167" y="266626"/>
                <a:ext cx="4593123" cy="7619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dirty="0"/>
                  <a:t>                        Similarity matrix - </a:t>
                </a:r>
                <a14:m>
                  <m:oMath xmlns:m="http://schemas.openxmlformats.org/officeDocument/2006/math">
                    <m:r>
                      <a:rPr lang="en-IN" b="1" i="0" dirty="0" smtClean="0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endParaRPr lang="en-IN" b="1" dirty="0"/>
              </a:p>
              <a:p>
                <a:r>
                  <a:rPr lang="en-IN" dirty="0"/>
                  <a:t>   Assume mean of column,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0B10C9-5497-45C8-231D-612599A40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167" y="266626"/>
                <a:ext cx="4593123" cy="761940"/>
              </a:xfrm>
              <a:prstGeom prst="rect">
                <a:avLst/>
              </a:prstGeom>
              <a:blipFill>
                <a:blip r:embed="rId3"/>
                <a:stretch>
                  <a:fillRect t="-13386" b="-803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FB83FE-DA7B-2070-AFA3-AFB3F3467F72}"/>
                  </a:ext>
                </a:extLst>
              </p:cNvPr>
              <p:cNvSpPr txBox="1"/>
              <p:nvPr/>
            </p:nvSpPr>
            <p:spPr>
              <a:xfrm>
                <a:off x="4053347" y="1267673"/>
                <a:ext cx="3540761" cy="15245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dirty="0"/>
                  <a:t>      Derive PC basis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IN" dirty="0"/>
                  <a:t> </a:t>
                </a:r>
              </a:p>
              <a:p>
                <a:r>
                  <a:rPr lang="en-IN" dirty="0"/>
                  <a:t>             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dirty="0"/>
                  <a:t>    [EVD]</a:t>
                </a:r>
              </a:p>
              <a:p>
                <a:r>
                  <a:rPr lang="en-IN" dirty="0"/>
                  <a:t>     with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b>
                        </m:sSub>
                      </m:e>
                    </m:d>
                  </m:oMath>
                </a14:m>
                <a:r>
                  <a:rPr lang="en-IN" b="0" dirty="0"/>
                  <a:t>,</a:t>
                </a:r>
              </a:p>
              <a:p>
                <a:r>
                  <a:rPr lang="en-IN" dirty="0"/>
                  <a:t>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IN" b="0" dirty="0"/>
              </a:p>
              <a:p>
                <a:r>
                  <a:rPr lang="en-IN" b="0" dirty="0"/>
                  <a:t>     Set of columns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N" b="0" dirty="0"/>
                  <a:t> is PC basis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FB83FE-DA7B-2070-AFA3-AFB3F3467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347" y="1267673"/>
                <a:ext cx="3540761" cy="1524585"/>
              </a:xfrm>
              <a:prstGeom prst="rect">
                <a:avLst/>
              </a:prstGeom>
              <a:blipFill>
                <a:blip r:embed="rId4"/>
                <a:stretch>
                  <a:fillRect t="-1984" b="-5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88CE04-E61A-EFAB-2941-274E0A3EBAA3}"/>
                  </a:ext>
                </a:extLst>
              </p:cNvPr>
              <p:cNvSpPr txBox="1"/>
              <p:nvPr/>
            </p:nvSpPr>
            <p:spPr>
              <a:xfrm>
                <a:off x="3407674" y="3080095"/>
                <a:ext cx="4712616" cy="15722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dirty="0"/>
                  <a:t>          Estimated patch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b="0" dirty="0">
                    <a:ea typeface="Cambria Math" panose="02040503050406030204" pitchFamily="18" charset="0"/>
                  </a:rPr>
                  <a:t> denoted as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en-IN" dirty="0"/>
              </a:p>
              <a:p>
                <a:r>
                  <a:rPr lang="en-IN" dirty="0"/>
                  <a:t>     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sSub>
                          <m:sSub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IN" b="0" dirty="0"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n-IN" dirty="0">
                    <a:ea typeface="Cambria Math" panose="02040503050406030204" pitchFamily="18" charset="0"/>
                  </a:rPr>
                  <a:t>       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b="0" dirty="0">
                    <a:ea typeface="Cambria Math" panose="02040503050406030204" pitchFamily="18" charset="0"/>
                  </a:rPr>
                  <a:t>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b="0" dirty="0">
                    <a:ea typeface="Cambria Math" panose="02040503050406030204" pitchFamily="18" charset="0"/>
                  </a:rPr>
                  <a:t> ,</a:t>
                </a:r>
              </a:p>
              <a:p>
                <a:r>
                  <a:rPr lang="en-IN" dirty="0">
                    <a:ea typeface="Cambria Math" panose="02040503050406030204" pitchFamily="18" charset="0"/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&amp;</m:t>
                    </m:r>
                  </m:oMath>
                </a14:m>
                <a:r>
                  <a:rPr lang="en-I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b="0" dirty="0">
                    <a:ea typeface="Cambria Math" panose="02040503050406030204" pitchFamily="18" charset="0"/>
                  </a:rPr>
                  <a:t> otherwise,</a:t>
                </a:r>
              </a:p>
              <a:p>
                <a:r>
                  <a:rPr lang="en-IN" b="0" dirty="0">
                    <a:ea typeface="Cambria Math" panose="02040503050406030204" pitchFamily="18" charset="0"/>
                  </a:rPr>
                  <a:t>           - 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IN" b="0" dirty="0">
                    <a:ea typeface="Cambria Math" panose="02040503050406030204" pitchFamily="18" charset="0"/>
                  </a:rPr>
                  <a:t> is threshold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88CE04-E61A-EFAB-2941-274E0A3EB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674" y="3080095"/>
                <a:ext cx="4712616" cy="1572290"/>
              </a:xfrm>
              <a:prstGeom prst="rect">
                <a:avLst/>
              </a:prstGeom>
              <a:blipFill>
                <a:blip r:embed="rId5"/>
                <a:stretch>
                  <a:fillRect t="-6923" r="-774" b="-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1B0ACD-5FAF-2907-BBEA-1EAE54127657}"/>
                  </a:ext>
                </a:extLst>
              </p:cNvPr>
              <p:cNvSpPr txBox="1"/>
              <p:nvPr/>
            </p:nvSpPr>
            <p:spPr>
              <a:xfrm>
                <a:off x="4053347" y="4940222"/>
                <a:ext cx="3842383" cy="65030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b="0" dirty="0"/>
                  <a:t>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 ≔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acc>
                          <m:accPr>
                            <m:chr m:val="̅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𝑃h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IN" b="0" dirty="0"/>
              </a:p>
              <a:p>
                <a:r>
                  <a:rPr lang="en-IN" b="0" dirty="0"/>
                  <a:t>    Where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1B0ACD-5FAF-2907-BBEA-1EAE54127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347" y="4940222"/>
                <a:ext cx="3842383" cy="650306"/>
              </a:xfrm>
              <a:prstGeom prst="rect">
                <a:avLst/>
              </a:prstGeom>
              <a:blipFill>
                <a:blip r:embed="rId6"/>
                <a:stretch>
                  <a:fillRect b="-128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A68F98-FE0B-6984-9326-A061A67D752C}"/>
                  </a:ext>
                </a:extLst>
              </p:cNvPr>
              <p:cNvSpPr txBox="1"/>
              <p:nvPr/>
            </p:nvSpPr>
            <p:spPr>
              <a:xfrm>
                <a:off x="4450742" y="5813663"/>
                <a:ext cx="2745969" cy="3699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is the estimation of the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A68F98-FE0B-6984-9326-A061A67D7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742" y="5813663"/>
                <a:ext cx="2745969" cy="369909"/>
              </a:xfrm>
              <a:prstGeom prst="rect">
                <a:avLst/>
              </a:prstGeom>
              <a:blipFill>
                <a:blip r:embed="rId7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F84EEB-4626-9EB0-6C05-91C9D22CDECF}"/>
                  </a:ext>
                </a:extLst>
              </p:cNvPr>
              <p:cNvSpPr txBox="1"/>
              <p:nvPr/>
            </p:nvSpPr>
            <p:spPr>
              <a:xfrm>
                <a:off x="405158" y="6354991"/>
                <a:ext cx="83578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dirty="0">
                    <a:latin typeface="Lora" pitchFamily="2" charset="0"/>
                  </a:rPr>
                  <a:t>Take average of all repeated estimated pixel in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sz="1600" dirty="0">
                    <a:latin typeface="Lora" pitchFamily="2" charset="0"/>
                  </a:rPr>
                  <a:t> and aggregate them to obtain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IN" sz="1600" b="0" dirty="0">
                  <a:latin typeface="Lora" pitchFamily="2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F84EEB-4626-9EB0-6C05-91C9D22CD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58" y="6354991"/>
                <a:ext cx="8357842" cy="338554"/>
              </a:xfrm>
              <a:prstGeom prst="rect">
                <a:avLst/>
              </a:prstGeom>
              <a:blipFill>
                <a:blip r:embed="rId8"/>
                <a:stretch>
                  <a:fillRect l="-364" t="-5357" b="-2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B69AD35-6EBF-E92C-090E-F01B28F25878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5823728" y="1028566"/>
            <a:ext cx="1" cy="239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1515F7-B88C-2B64-7729-9C93F614C8EE}"/>
              </a:ext>
            </a:extLst>
          </p:cNvPr>
          <p:cNvCxnSpPr>
            <a:stCxn id="9" idx="2"/>
          </p:cNvCxnSpPr>
          <p:nvPr/>
        </p:nvCxnSpPr>
        <p:spPr>
          <a:xfrm flipH="1">
            <a:off x="5823726" y="2792258"/>
            <a:ext cx="2" cy="238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EB7953D-ABF4-2AB8-06A5-370E8CED3750}"/>
              </a:ext>
            </a:extLst>
          </p:cNvPr>
          <p:cNvCxnSpPr>
            <a:stCxn id="12" idx="2"/>
          </p:cNvCxnSpPr>
          <p:nvPr/>
        </p:nvCxnSpPr>
        <p:spPr>
          <a:xfrm>
            <a:off x="5763982" y="4652385"/>
            <a:ext cx="0" cy="211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BE967A-9F65-1939-675C-4185F2F70CB0}"/>
              </a:ext>
            </a:extLst>
          </p:cNvPr>
          <p:cNvCxnSpPr/>
          <p:nvPr/>
        </p:nvCxnSpPr>
        <p:spPr>
          <a:xfrm>
            <a:off x="5763982" y="5590528"/>
            <a:ext cx="0" cy="150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B6905B8-1AC6-6A90-3124-2F96C4AD3B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9608" y="4636054"/>
            <a:ext cx="3324860" cy="456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B7E93D-B992-EF3A-B403-C296E1AB1BA8}"/>
              </a:ext>
            </a:extLst>
          </p:cNvPr>
          <p:cNvSpPr txBox="1"/>
          <p:nvPr/>
        </p:nvSpPr>
        <p:spPr>
          <a:xfrm>
            <a:off x="8641339" y="5265375"/>
            <a:ext cx="3145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Lora" pitchFamily="2" charset="0"/>
              </a:rPr>
              <a:t>This method solution is same as solution of above LRM problem.</a:t>
            </a:r>
          </a:p>
        </p:txBody>
      </p:sp>
    </p:spTree>
    <p:extLst>
      <p:ext uri="{BB962C8B-B14F-4D97-AF65-F5344CB8AC3E}">
        <p14:creationId xmlns:p14="http://schemas.microsoft.com/office/powerpoint/2010/main" val="1849651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C05B8-7F88-4910-4A78-434829421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17" y="120029"/>
            <a:ext cx="2253792" cy="916920"/>
          </a:xfrm>
        </p:spPr>
        <p:txBody>
          <a:bodyPr>
            <a:normAutofit fontScale="90000"/>
          </a:bodyPr>
          <a:lstStyle/>
          <a:p>
            <a:r>
              <a:rPr lang="en-IN" sz="4000" dirty="0">
                <a:latin typeface="Lora Medium" pitchFamily="2" charset="0"/>
              </a:rPr>
              <a:t>PLR Algo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942D0B-F69E-31EA-057D-3B4CF390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27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359DD-3A38-EFC2-6AF5-7E50E9B45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16" y="918548"/>
            <a:ext cx="9411062" cy="516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89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94445-F341-E463-1D2C-76C9F8F73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6030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Lora Medium" pitchFamily="2" charset="0"/>
              </a:rPr>
              <a:t>PLR - Result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0A307A-8A09-620E-6296-2ED53679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28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FE9114-B225-8E39-6BBF-38A1DF60C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922" y="1828482"/>
            <a:ext cx="1971675" cy="2047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636EF3-3899-C64F-919B-BFA58D558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39" y="1828482"/>
            <a:ext cx="1921669" cy="2047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77F60-C094-2483-764C-0DF14B3BA9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805" y="3913498"/>
            <a:ext cx="1971675" cy="1971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9ECEB4-712A-C471-BC35-C439E7C341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77" y="3923678"/>
            <a:ext cx="1921669" cy="1971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1C5AAA-CBA4-634F-ADE0-14D756FBDF39}"/>
                  </a:ext>
                </a:extLst>
              </p:cNvPr>
              <p:cNvSpPr txBox="1"/>
              <p:nvPr/>
            </p:nvSpPr>
            <p:spPr>
              <a:xfrm>
                <a:off x="570304" y="2034852"/>
                <a:ext cx="1379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1C5AAA-CBA4-634F-ADE0-14D756FBD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04" y="2034852"/>
                <a:ext cx="13798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3618FFC-D8DA-9EDE-0580-DA08D12DCD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71343"/>
            <a:ext cx="1962152" cy="19621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C8F17A-EAD2-69D3-D0E2-9BBF2DCDFC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021" y="1893428"/>
            <a:ext cx="1962152" cy="196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A87D12-F62C-5E8E-B060-AFA277A061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93688"/>
            <a:ext cx="1962152" cy="19621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6C849D-F7A2-CF5D-A195-6EE8DA44D9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685" y="3865990"/>
            <a:ext cx="2028824" cy="19954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B40560-E30E-24C0-68A0-EC3956057CDD}"/>
              </a:ext>
            </a:extLst>
          </p:cNvPr>
          <p:cNvSpPr txBox="1"/>
          <p:nvPr/>
        </p:nvSpPr>
        <p:spPr>
          <a:xfrm>
            <a:off x="2345493" y="5881977"/>
            <a:ext cx="352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(c)                                   (d)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DD8CD6-5594-C891-C078-A57E43C96893}"/>
              </a:ext>
            </a:extLst>
          </p:cNvPr>
          <p:cNvSpPr txBox="1"/>
          <p:nvPr/>
        </p:nvSpPr>
        <p:spPr>
          <a:xfrm>
            <a:off x="2433165" y="1378672"/>
            <a:ext cx="352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(a)                                   (b)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3A0F65-C447-5D6E-3676-61A2D36FE7E5}"/>
              </a:ext>
            </a:extLst>
          </p:cNvPr>
          <p:cNvSpPr txBox="1"/>
          <p:nvPr/>
        </p:nvSpPr>
        <p:spPr>
          <a:xfrm>
            <a:off x="6412668" y="1454922"/>
            <a:ext cx="352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(e)                                   (f)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751585-2EC1-82B9-A9FB-50A5A2293121}"/>
              </a:ext>
            </a:extLst>
          </p:cNvPr>
          <p:cNvSpPr txBox="1"/>
          <p:nvPr/>
        </p:nvSpPr>
        <p:spPr>
          <a:xfrm>
            <a:off x="6703178" y="5895352"/>
            <a:ext cx="352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(g)                                   (h)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DBAE67-E670-9B62-608A-2C4856901C14}"/>
                  </a:ext>
                </a:extLst>
              </p:cNvPr>
              <p:cNvSpPr txBox="1"/>
              <p:nvPr/>
            </p:nvSpPr>
            <p:spPr>
              <a:xfrm>
                <a:off x="10005572" y="2036364"/>
                <a:ext cx="1379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DBAE67-E670-9B62-608A-2C4856901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5572" y="2036364"/>
                <a:ext cx="137989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008AF0-F7DC-68AC-9AF7-A8CF0CD28A4F}"/>
                  </a:ext>
                </a:extLst>
              </p:cNvPr>
              <p:cNvSpPr txBox="1"/>
              <p:nvPr/>
            </p:nvSpPr>
            <p:spPr>
              <a:xfrm>
                <a:off x="570303" y="4269151"/>
                <a:ext cx="1379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008AF0-F7DC-68AC-9AF7-A8CF0CD28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03" y="4269151"/>
                <a:ext cx="137989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6DEF71-57D5-0264-4223-2E008980AD11}"/>
                  </a:ext>
                </a:extLst>
              </p:cNvPr>
              <p:cNvSpPr txBox="1"/>
              <p:nvPr/>
            </p:nvSpPr>
            <p:spPr>
              <a:xfrm>
                <a:off x="9982200" y="4211190"/>
                <a:ext cx="1379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6DEF71-57D5-0264-4223-2E008980A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4211190"/>
                <a:ext cx="137989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1067A0B-02E8-F276-5FD8-940BEC3081AD}"/>
              </a:ext>
            </a:extLst>
          </p:cNvPr>
          <p:cNvSpPr txBox="1"/>
          <p:nvPr/>
        </p:nvSpPr>
        <p:spPr>
          <a:xfrm>
            <a:off x="2996642" y="1470353"/>
            <a:ext cx="1023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Lora" pitchFamily="2" charset="0"/>
              </a:rPr>
              <a:t>14.14 </a:t>
            </a:r>
            <a:r>
              <a:rPr lang="en-IN" sz="1600" dirty="0" err="1">
                <a:latin typeface="Lora" pitchFamily="2" charset="0"/>
              </a:rPr>
              <a:t>db</a:t>
            </a:r>
            <a:endParaRPr lang="en-IN" sz="1600" dirty="0">
              <a:latin typeface="Lora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80ECB1-4634-BA98-E4BB-B1C982423AAC}"/>
              </a:ext>
            </a:extLst>
          </p:cNvPr>
          <p:cNvSpPr txBox="1"/>
          <p:nvPr/>
        </p:nvSpPr>
        <p:spPr>
          <a:xfrm>
            <a:off x="7067638" y="1485700"/>
            <a:ext cx="1023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Lora" pitchFamily="2" charset="0"/>
              </a:rPr>
              <a:t>14.14 </a:t>
            </a:r>
            <a:r>
              <a:rPr lang="en-IN" sz="1600" dirty="0" err="1">
                <a:latin typeface="Lora" pitchFamily="2" charset="0"/>
              </a:rPr>
              <a:t>db</a:t>
            </a:r>
            <a:endParaRPr lang="en-IN" sz="1600" dirty="0">
              <a:latin typeface="Lora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1EE40B-AAAD-1987-B854-B3902DB52EB0}"/>
              </a:ext>
            </a:extLst>
          </p:cNvPr>
          <p:cNvSpPr txBox="1"/>
          <p:nvPr/>
        </p:nvSpPr>
        <p:spPr>
          <a:xfrm>
            <a:off x="5097692" y="1470353"/>
            <a:ext cx="1023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Lora" pitchFamily="2" charset="0"/>
              </a:rPr>
              <a:t>24.32 </a:t>
            </a:r>
            <a:r>
              <a:rPr lang="en-IN" sz="1600" dirty="0" err="1">
                <a:latin typeface="Lora" pitchFamily="2" charset="0"/>
              </a:rPr>
              <a:t>db</a:t>
            </a:r>
            <a:endParaRPr lang="en-IN" sz="1600" dirty="0">
              <a:latin typeface="Lora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1B7F5C-E2E7-ACA5-3044-D97498ACDC05}"/>
              </a:ext>
            </a:extLst>
          </p:cNvPr>
          <p:cNvSpPr txBox="1"/>
          <p:nvPr/>
        </p:nvSpPr>
        <p:spPr>
          <a:xfrm>
            <a:off x="9195358" y="1490905"/>
            <a:ext cx="1023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Lora" pitchFamily="2" charset="0"/>
              </a:rPr>
              <a:t>29.00 </a:t>
            </a:r>
            <a:r>
              <a:rPr lang="en-IN" sz="1600" dirty="0" err="1">
                <a:latin typeface="Lora" pitchFamily="2" charset="0"/>
              </a:rPr>
              <a:t>db</a:t>
            </a:r>
            <a:endParaRPr lang="en-IN" sz="1600" dirty="0">
              <a:latin typeface="Lor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AF0FFB-71CF-264E-807D-128025FCB030}"/>
              </a:ext>
            </a:extLst>
          </p:cNvPr>
          <p:cNvSpPr txBox="1"/>
          <p:nvPr/>
        </p:nvSpPr>
        <p:spPr>
          <a:xfrm>
            <a:off x="2923462" y="5967011"/>
            <a:ext cx="1023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Lora" pitchFamily="2" charset="0"/>
              </a:rPr>
              <a:t>18.60 </a:t>
            </a:r>
            <a:r>
              <a:rPr lang="en-IN" sz="1600" dirty="0" err="1">
                <a:latin typeface="Lora" pitchFamily="2" charset="0"/>
              </a:rPr>
              <a:t>db</a:t>
            </a:r>
            <a:endParaRPr lang="en-IN" sz="1600" dirty="0">
              <a:latin typeface="Lor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6A28BE-3D30-AEA2-41A5-21A47DFE821A}"/>
              </a:ext>
            </a:extLst>
          </p:cNvPr>
          <p:cNvSpPr txBox="1"/>
          <p:nvPr/>
        </p:nvSpPr>
        <p:spPr>
          <a:xfrm>
            <a:off x="4944170" y="5921952"/>
            <a:ext cx="1023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Lora" pitchFamily="2" charset="0"/>
              </a:rPr>
              <a:t>26.90 </a:t>
            </a:r>
            <a:r>
              <a:rPr lang="en-IN" sz="1600" dirty="0" err="1">
                <a:latin typeface="Lora" pitchFamily="2" charset="0"/>
              </a:rPr>
              <a:t>db</a:t>
            </a:r>
            <a:endParaRPr lang="en-IN" sz="1600" dirty="0">
              <a:latin typeface="Lora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879E59-9E89-8130-8A71-6854978DBF99}"/>
              </a:ext>
            </a:extLst>
          </p:cNvPr>
          <p:cNvSpPr txBox="1"/>
          <p:nvPr/>
        </p:nvSpPr>
        <p:spPr>
          <a:xfrm>
            <a:off x="7221421" y="5912755"/>
            <a:ext cx="1023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Lora" pitchFamily="2" charset="0"/>
              </a:rPr>
              <a:t>22.00 </a:t>
            </a:r>
            <a:r>
              <a:rPr lang="en-IN" sz="1600" dirty="0" err="1">
                <a:latin typeface="Lora" pitchFamily="2" charset="0"/>
              </a:rPr>
              <a:t>db</a:t>
            </a:r>
            <a:endParaRPr lang="en-IN" sz="1600" dirty="0">
              <a:latin typeface="Lora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7356FC-C776-8833-FA90-A894C5347DF5}"/>
              </a:ext>
            </a:extLst>
          </p:cNvPr>
          <p:cNvSpPr txBox="1"/>
          <p:nvPr/>
        </p:nvSpPr>
        <p:spPr>
          <a:xfrm>
            <a:off x="9430925" y="5910741"/>
            <a:ext cx="1023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Lora" pitchFamily="2" charset="0"/>
              </a:rPr>
              <a:t>33.53 </a:t>
            </a:r>
            <a:r>
              <a:rPr lang="en-IN" sz="1600" dirty="0" err="1">
                <a:latin typeface="Lora" pitchFamily="2" charset="0"/>
              </a:rPr>
              <a:t>db</a:t>
            </a:r>
            <a:endParaRPr lang="en-IN" sz="1600" dirty="0">
              <a:latin typeface="Lor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076C6D-0DB2-5363-E993-5177DAF2E553}"/>
                  </a:ext>
                </a:extLst>
              </p:cNvPr>
              <p:cNvSpPr txBox="1"/>
              <p:nvPr/>
            </p:nvSpPr>
            <p:spPr>
              <a:xfrm>
                <a:off x="570303" y="6397231"/>
                <a:ext cx="9008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dirty="0">
                    <a:latin typeface="Lora" pitchFamily="2" charset="0"/>
                  </a:rPr>
                  <a:t>     Set threshold 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sz="1600" dirty="0">
                    <a:latin typeface="Lora" pitchFamily="2" charset="0"/>
                  </a:rPr>
                  <a:t> , This threshold approximation is obtained theoretically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076C6D-0DB2-5363-E993-5177DAF2E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03" y="6397231"/>
                <a:ext cx="9008980" cy="338554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541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11DB7-7CA7-7C1F-DBA3-73B67B4AA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358" y="2577683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latin typeface="Lora Medium" pitchFamily="2" charset="0"/>
              </a:rPr>
              <a:t>Reweighted Low-Rank Matrix Analysis</a:t>
            </a:r>
            <a:br>
              <a:rPr lang="en-IN" dirty="0">
                <a:latin typeface="Lora Medium" pitchFamily="2" charset="0"/>
              </a:rPr>
            </a:br>
            <a:r>
              <a:rPr lang="en-IN" dirty="0">
                <a:latin typeface="Lora Medium" pitchFamily="2" charset="0"/>
              </a:rPr>
              <a:t>RLM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D19B1-D0AE-C88D-75FC-A1EC5A82B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29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B6A228-A313-3A09-21FB-0E345A1FB1EC}"/>
                  </a:ext>
                </a:extLst>
              </p:cNvPr>
              <p:cNvSpPr txBox="1"/>
              <p:nvPr/>
            </p:nvSpPr>
            <p:spPr>
              <a:xfrm>
                <a:off x="1536568" y="4187117"/>
                <a:ext cx="89491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>
                    <a:latin typeface="Lora" pitchFamily="2" charset="0"/>
                  </a:rPr>
                  <a:t>H. Wang, Y. Cen, Z. He, Z. He, R. Zhao</a:t>
                </a:r>
                <a:r>
                  <a:rPr lang="en-IN" sz="1600" dirty="0">
                    <a:latin typeface="Lora" pitchFamily="2" charset="0"/>
                  </a:rPr>
                  <a:t>, and </a:t>
                </a:r>
                <a:r>
                  <a:rPr lang="en-IN" sz="1600" b="1" dirty="0">
                    <a:latin typeface="Lora" pitchFamily="2" charset="0"/>
                  </a:rPr>
                  <a:t>F. Zhang</a:t>
                </a:r>
                <a:r>
                  <a:rPr lang="en-IN" sz="1600" dirty="0">
                    <a:latin typeface="Lora" pitchFamily="2" charset="0"/>
                  </a:rPr>
                  <a:t>, “Reweighted </a:t>
                </a:r>
                <a:r>
                  <a:rPr lang="en-IN" sz="1600" dirty="0" err="1">
                    <a:latin typeface="Lora" pitchFamily="2" charset="0"/>
                  </a:rPr>
                  <a:t>lowrank</a:t>
                </a:r>
                <a:r>
                  <a:rPr lang="en-IN" sz="1600" dirty="0">
                    <a:latin typeface="Lora" pitchFamily="2" charset="0"/>
                  </a:rPr>
                  <a:t> matrix analysis with structural smoothness for image denoising,” </a:t>
                </a:r>
                <a:r>
                  <a:rPr lang="en-IN" sz="1600" b="1" i="1" dirty="0">
                    <a:latin typeface="Lora" pitchFamily="2" charset="0"/>
                  </a:rPr>
                  <a:t>IEEE Transactions on Image Processing</a:t>
                </a:r>
                <a:r>
                  <a:rPr lang="en-IN" sz="1600" dirty="0">
                    <a:latin typeface="Lora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IN" sz="1600" i="1" dirty="0" smtClean="0">
                        <a:latin typeface="Cambria Math" panose="02040503050406030204" pitchFamily="18" charset="0"/>
                      </a:rPr>
                      <m:t>. 27, </m:t>
                    </m:r>
                    <m:r>
                      <a:rPr lang="en-IN" sz="1600" i="1" dirty="0" smtClean="0">
                        <a:latin typeface="Cambria Math" panose="02040503050406030204" pitchFamily="18" charset="0"/>
                      </a:rPr>
                      <m:t>𝑛𝑜</m:t>
                    </m:r>
                    <m:r>
                      <a:rPr lang="en-IN" sz="1600" i="1" dirty="0" smtClean="0">
                        <a:latin typeface="Cambria Math" panose="02040503050406030204" pitchFamily="18" charset="0"/>
                      </a:rPr>
                      <m:t>. 4, </m:t>
                    </m:r>
                    <m:r>
                      <a:rPr lang="en-IN" sz="1600" i="1" dirty="0" smtClean="0">
                        <a:latin typeface="Cambria Math" panose="02040503050406030204" pitchFamily="18" charset="0"/>
                      </a:rPr>
                      <m:t>𝑝𝑝</m:t>
                    </m:r>
                    <m:r>
                      <a:rPr lang="en-IN" sz="1600" i="1" dirty="0" smtClean="0">
                        <a:latin typeface="Cambria Math" panose="02040503050406030204" pitchFamily="18" charset="0"/>
                      </a:rPr>
                      <m:t>. 1777–1792, 2018</m:t>
                    </m:r>
                  </m:oMath>
                </a14:m>
                <a:endParaRPr lang="en-IN" sz="1600" dirty="0">
                  <a:latin typeface="Lora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B6A228-A313-3A09-21FB-0E345A1FB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568" y="4187117"/>
                <a:ext cx="8949180" cy="830997"/>
              </a:xfrm>
              <a:prstGeom prst="rect">
                <a:avLst/>
              </a:prstGeom>
              <a:blipFill>
                <a:blip r:embed="rId2"/>
                <a:stretch>
                  <a:fillRect l="-341" t="-2206" b="-7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279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A7DFD-26E1-669F-79ED-7A816FAF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Lora Medium" pitchFamily="2" charset="0"/>
              </a:rPr>
              <a:t>Math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5D2D1-A388-0B34-D7E4-13C93A85E3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9091" y="1542821"/>
                <a:ext cx="10515600" cy="4351338"/>
              </a:xfrm>
            </p:spPr>
            <p:txBody>
              <a:bodyPr/>
              <a:lstStyle/>
              <a:p>
                <a:r>
                  <a:rPr lang="en-IN" sz="1800" b="1" i="1" dirty="0">
                    <a:latin typeface="Lora" pitchFamily="2" charset="0"/>
                  </a:rPr>
                  <a:t>Singular Value </a:t>
                </a:r>
                <a:r>
                  <a:rPr lang="en-IN" sz="1800" i="1" dirty="0">
                    <a:latin typeface="Lora" pitchFamily="2" charset="0"/>
                  </a:rPr>
                  <a:t>:-  </a:t>
                </a:r>
                <a:r>
                  <a:rPr lang="en-US" sz="1800" dirty="0">
                    <a:latin typeface="Lora" pitchFamily="2" charset="0"/>
                  </a:rPr>
                  <a:t>A  singular  value  of  real  matrix 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Lora" pitchFamily="2" charset="0"/>
                  </a:rPr>
                  <a:t> is  positive  square  root  of  </a:t>
                </a:r>
                <a:r>
                  <a:rPr lang="en-US" sz="1800" i="1" dirty="0">
                    <a:latin typeface="Lora" pitchFamily="2" charset="0"/>
                  </a:rPr>
                  <a:t>eigen-value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Lora" pitchFamily="2" charset="0"/>
                  </a:rPr>
                  <a:t> of  symmetric  matrix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sz="1800" b="0" dirty="0">
                    <a:latin typeface="Lora" pitchFamily="2" charset="0"/>
                  </a:rPr>
                  <a:t>  or  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IN" sz="1800" b="0" dirty="0">
                    <a:latin typeface="Lora" pitchFamily="2" charset="0"/>
                  </a:rPr>
                  <a:t>.</a:t>
                </a:r>
              </a:p>
              <a:p>
                <a:endParaRPr lang="en-IN" sz="1800" b="0" dirty="0">
                  <a:latin typeface="Lora" pitchFamily="2" charset="0"/>
                </a:endParaRPr>
              </a:p>
              <a:p>
                <a:r>
                  <a:rPr lang="en-IN" sz="1800" b="1" i="1" dirty="0">
                    <a:latin typeface="Lora Medium" pitchFamily="2" charset="0"/>
                  </a:rPr>
                  <a:t>Nuclear Norm </a:t>
                </a:r>
                <a:r>
                  <a:rPr lang="en-IN" sz="1800" b="1" i="1" dirty="0"/>
                  <a:t>: -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Lora" pitchFamily="2" charset="0"/>
                  </a:rPr>
                  <a:t>    The  </a:t>
                </a:r>
                <a:r>
                  <a:rPr lang="en-US" sz="1800" i="1" dirty="0">
                    <a:latin typeface="Lora" pitchFamily="2" charset="0"/>
                  </a:rPr>
                  <a:t>nuclear  norm  </a:t>
                </a:r>
                <a:r>
                  <a:rPr lang="en-US" sz="1800" dirty="0">
                    <a:latin typeface="Lora" pitchFamily="2" charset="0"/>
                  </a:rPr>
                  <a:t>of  a  matrix  </a:t>
                </a:r>
                <a:r>
                  <a:rPr lang="en-US" sz="18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sz="1800" b="1" dirty="0"/>
                  <a:t> </a:t>
                </a:r>
                <a:r>
                  <a:rPr lang="en-US" sz="1800" dirty="0"/>
                  <a:t>  </a:t>
                </a:r>
                <a:r>
                  <a:rPr lang="en-US" sz="1800" dirty="0">
                    <a:latin typeface="Lora" pitchFamily="2" charset="0"/>
                  </a:rPr>
                  <a:t>is  defined  as  the  </a:t>
                </a:r>
                <a:r>
                  <a:rPr lang="en-US" sz="1800" b="1" dirty="0">
                    <a:latin typeface="Lora" pitchFamily="2" charset="0"/>
                  </a:rPr>
                  <a:t>sum</a:t>
                </a:r>
                <a:r>
                  <a:rPr lang="en-US" sz="1800" dirty="0">
                    <a:latin typeface="Lora" pitchFamily="2" charset="0"/>
                  </a:rPr>
                  <a:t>  of  its  </a:t>
                </a:r>
                <a:r>
                  <a:rPr lang="en-US" sz="1800" i="1" dirty="0">
                    <a:latin typeface="Lora" pitchFamily="2" charset="0"/>
                  </a:rPr>
                  <a:t>singular values</a:t>
                </a:r>
                <a:r>
                  <a:rPr lang="en-US" sz="1800" dirty="0">
                    <a:latin typeface="Lora" pitchFamily="2" charset="0"/>
                  </a:rPr>
                  <a:t>, i.e. </a:t>
                </a:r>
              </a:p>
              <a:p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/>
                        <m:e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1800" dirty="0">
                    <a:latin typeface="Lora" pitchFamily="2" charset="0"/>
                  </a:rPr>
                  <a:t>   Where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IN" sz="1800" dirty="0"/>
                  <a:t> </a:t>
                </a:r>
                <a:r>
                  <a:rPr lang="en-IN" sz="1800" dirty="0">
                    <a:latin typeface="Lora" pitchFamily="2" charset="0"/>
                  </a:rPr>
                  <a:t>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N" sz="1800" dirty="0"/>
                  <a:t> </a:t>
                </a:r>
                <a:r>
                  <a:rPr lang="en-IN" sz="1800" i="1" dirty="0">
                    <a:latin typeface="Lora" pitchFamily="2" charset="0"/>
                  </a:rPr>
                  <a:t>singular value </a:t>
                </a:r>
                <a:r>
                  <a:rPr lang="en-IN" sz="1800" dirty="0">
                    <a:latin typeface="Lora" pitchFamily="2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IN" sz="1800" b="0" dirty="0"/>
              </a:p>
              <a:p>
                <a:endParaRPr lang="en-IN" sz="1800" dirty="0"/>
              </a:p>
              <a:p>
                <a:r>
                  <a:rPr lang="en-IN" sz="1800" b="1" dirty="0" err="1">
                    <a:latin typeface="Lora" pitchFamily="2" charset="0"/>
                  </a:rPr>
                  <a:t>Frobenius</a:t>
                </a:r>
                <a:r>
                  <a:rPr lang="en-IN" sz="1800" b="1" dirty="0">
                    <a:latin typeface="Lora" pitchFamily="2" charset="0"/>
                  </a:rPr>
                  <a:t> Norm</a:t>
                </a:r>
              </a:p>
              <a:p>
                <a:pPr marL="0" indent="0">
                  <a:buNone/>
                </a:pPr>
                <a:endParaRPr lang="en-IN" sz="1800" b="0" dirty="0"/>
              </a:p>
              <a:p>
                <a:endParaRPr lang="en-IN" sz="1800" b="1" i="1" dirty="0"/>
              </a:p>
              <a:p>
                <a:endParaRPr lang="en-IN" sz="1800" dirty="0">
                  <a:latin typeface="Lora" pitchFamily="2" charset="0"/>
                </a:endParaRPr>
              </a:p>
              <a:p>
                <a:endParaRPr lang="en-IN" sz="1800" b="0" dirty="0">
                  <a:latin typeface="Lora" pitchFamily="2" charset="0"/>
                </a:endParaRPr>
              </a:p>
              <a:p>
                <a:endParaRPr lang="en-IN" sz="1800" b="0" dirty="0">
                  <a:latin typeface="Lora" pitchFamily="2" charset="0"/>
                </a:endParaRPr>
              </a:p>
              <a:p>
                <a:pPr marL="0" indent="0">
                  <a:buNone/>
                </a:pPr>
                <a:endParaRPr lang="en-IN" sz="1200" dirty="0">
                  <a:latin typeface="Lora" pitchFamily="2" charset="0"/>
                </a:endParaRPr>
              </a:p>
              <a:p>
                <a:endParaRPr lang="en-IN" b="0" dirty="0"/>
              </a:p>
              <a:p>
                <a:endParaRPr lang="en-IN" dirty="0"/>
              </a:p>
              <a:p>
                <a:endParaRPr lang="en-IN" b="0" dirty="0"/>
              </a:p>
              <a:p>
                <a:endParaRPr lang="en-IN" b="0" dirty="0"/>
              </a:p>
              <a:p>
                <a:endParaRPr lang="en-IN" b="0" dirty="0"/>
              </a:p>
              <a:p>
                <a:endParaRPr lang="en-IN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5D2D1-A388-0B34-D7E4-13C93A85E3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091" y="1542821"/>
                <a:ext cx="10515600" cy="4351338"/>
              </a:xfrm>
              <a:blipFill>
                <a:blip r:embed="rId2"/>
                <a:stretch>
                  <a:fillRect l="-348" t="-14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64FB2-3615-3254-02FC-D2C17ED42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3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DDA5AE-0391-93F4-66F3-23DCB1D84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596" y="5478245"/>
            <a:ext cx="5433368" cy="10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4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D6CB9-21CD-EFC1-D988-7D41CB465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822652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Lora Medium" pitchFamily="2" charset="0"/>
              </a:rPr>
              <a:t>RLM -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88561-BC49-540D-98CC-36264656D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5801"/>
            <a:ext cx="10515600" cy="5121161"/>
          </a:xfrm>
        </p:spPr>
        <p:txBody>
          <a:bodyPr/>
          <a:lstStyle/>
          <a:p>
            <a:r>
              <a:rPr lang="en-US" sz="1800" dirty="0">
                <a:latin typeface="Lora" pitchFamily="2" charset="0"/>
              </a:rPr>
              <a:t>  </a:t>
            </a:r>
            <a:r>
              <a:rPr lang="en-US" sz="1800" b="1" dirty="0">
                <a:latin typeface="Lora" pitchFamily="2" charset="0"/>
              </a:rPr>
              <a:t>Why this method?</a:t>
            </a:r>
          </a:p>
          <a:p>
            <a:pPr marL="0" indent="0">
              <a:buNone/>
            </a:pPr>
            <a:r>
              <a:rPr lang="en-US" sz="1800" dirty="0">
                <a:latin typeface="Lora" pitchFamily="2" charset="0"/>
              </a:rPr>
              <a:t>      In existing Low rank matrix analysis methods image structural smoothness and pixel range   constraints has not been carefully addressed.</a:t>
            </a:r>
          </a:p>
          <a:p>
            <a:pPr marL="0" indent="0">
              <a:buNone/>
            </a:pPr>
            <a:r>
              <a:rPr lang="en-US" sz="1800" dirty="0">
                <a:latin typeface="Lora" pitchFamily="2" charset="0"/>
              </a:rPr>
              <a:t> </a:t>
            </a:r>
          </a:p>
          <a:p>
            <a:pPr marL="0" indent="0">
              <a:buNone/>
            </a:pPr>
            <a:endParaRPr lang="en-US" sz="1800" dirty="0">
              <a:latin typeface="Lora" pitchFamily="2" charset="0"/>
            </a:endParaRPr>
          </a:p>
          <a:p>
            <a:r>
              <a:rPr lang="en-US" sz="1800" b="1" dirty="0">
                <a:latin typeface="Lora" pitchFamily="2" charset="0"/>
              </a:rPr>
              <a:t>  Main contribution -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Lora" pitchFamily="2" charset="0"/>
              </a:rPr>
              <a:t>Add </a:t>
            </a:r>
            <a:r>
              <a:rPr lang="en-US" sz="1800" b="1" dirty="0">
                <a:latin typeface="Lora" pitchFamily="2" charset="0"/>
              </a:rPr>
              <a:t>TV norm </a:t>
            </a:r>
            <a:r>
              <a:rPr lang="en-US" sz="1800" dirty="0">
                <a:latin typeface="Lora" pitchFamily="2" charset="0"/>
              </a:rPr>
              <a:t>into the reweighted LRM </a:t>
            </a:r>
            <a:r>
              <a:rPr lang="en-US" sz="1800" b="1" dirty="0">
                <a:latin typeface="Lora" pitchFamily="2" charset="0"/>
              </a:rPr>
              <a:t>model to maintain the smoothness of image structures.</a:t>
            </a:r>
          </a:p>
          <a:p>
            <a:pPr marL="342900" indent="-342900">
              <a:buAutoNum type="arabicPeriod"/>
            </a:pPr>
            <a:endParaRPr lang="en-US" sz="1800" dirty="0">
              <a:latin typeface="Lora" pitchFamily="2" charset="0"/>
            </a:endParaRPr>
          </a:p>
          <a:p>
            <a:pPr marL="342900" indent="-342900">
              <a:buAutoNum type="arabicPeriod" startAt="2"/>
            </a:pPr>
            <a:r>
              <a:rPr lang="en-IN" sz="1800" dirty="0">
                <a:latin typeface="Lora" pitchFamily="2" charset="0"/>
              </a:rPr>
              <a:t>Add pixel range constraint</a:t>
            </a:r>
            <a:r>
              <a:rPr lang="en-US" sz="1800" dirty="0">
                <a:latin typeface="Lora" pitchFamily="2" charset="0"/>
              </a:rPr>
              <a:t> into the LRM model </a:t>
            </a:r>
            <a:r>
              <a:rPr lang="en-US" sz="1800" b="1" dirty="0">
                <a:latin typeface="Lora" pitchFamily="2" charset="0"/>
              </a:rPr>
              <a:t>to regulate the recovery of image pixels</a:t>
            </a:r>
          </a:p>
          <a:p>
            <a:pPr marL="342900" indent="-342900">
              <a:buAutoNum type="arabicPeriod" startAt="2"/>
            </a:pPr>
            <a:endParaRPr lang="en-US" sz="1800" b="1" dirty="0">
              <a:latin typeface="Lora" pitchFamily="2" charset="0"/>
            </a:endParaRPr>
          </a:p>
          <a:p>
            <a:pPr marL="342900" indent="-342900">
              <a:buAutoNum type="arabicPeriod" startAt="2"/>
            </a:pPr>
            <a:r>
              <a:rPr lang="en-US" sz="1800" dirty="0">
                <a:latin typeface="Lora" pitchFamily="2" charset="0"/>
              </a:rPr>
              <a:t>Authors developed a new numerical solution based on inexact augmented </a:t>
            </a:r>
            <a:r>
              <a:rPr lang="en-US" sz="1800" dirty="0" err="1">
                <a:latin typeface="Lora" pitchFamily="2" charset="0"/>
              </a:rPr>
              <a:t>Lagrangian</a:t>
            </a:r>
            <a:r>
              <a:rPr lang="en-US" sz="1800" dirty="0">
                <a:latin typeface="Lora" pitchFamily="2" charset="0"/>
              </a:rPr>
              <a:t> multipliers (</a:t>
            </a:r>
            <a:r>
              <a:rPr lang="en-US" sz="1800" b="1" dirty="0">
                <a:latin typeface="Lora" pitchFamily="2" charset="0"/>
              </a:rPr>
              <a:t>IALM</a:t>
            </a:r>
            <a:r>
              <a:rPr lang="en-US" sz="1800" dirty="0">
                <a:latin typeface="Lora" pitchFamily="2" charset="0"/>
              </a:rPr>
              <a:t>) and non-uniform singular value thresholding (</a:t>
            </a:r>
            <a:r>
              <a:rPr lang="en-US" sz="1800" b="1" dirty="0">
                <a:latin typeface="Lora" pitchFamily="2" charset="0"/>
              </a:rPr>
              <a:t>NSVT</a:t>
            </a:r>
            <a:r>
              <a:rPr lang="en-US" sz="1800" dirty="0">
                <a:latin typeface="Lora" pitchFamily="2" charset="0"/>
              </a:rPr>
              <a:t>).</a:t>
            </a:r>
            <a:endParaRPr lang="en-US" sz="1800" b="1" dirty="0">
              <a:latin typeface="Lora" pitchFamily="2" charset="0"/>
            </a:endParaRPr>
          </a:p>
          <a:p>
            <a:pPr marL="0" indent="0">
              <a:buNone/>
            </a:pPr>
            <a:endParaRPr lang="en-IN" sz="1800" dirty="0">
              <a:latin typeface="Lora" pitchFamily="2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783F9-790E-D44E-2FFE-202DFDEBE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0909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B76A-2BB8-B30D-1003-C1E19765C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90" y="136526"/>
            <a:ext cx="10445685" cy="1211508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Lora Medium" pitchFamily="2" charset="0"/>
              </a:rPr>
              <a:t>RLM – Related Work &amp; Definition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E9EBEA-B669-2C91-9485-3CEB605E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31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EC95D5-80AD-EE95-264F-DD06549138D2}"/>
                  </a:ext>
                </a:extLst>
              </p:cNvPr>
              <p:cNvSpPr txBox="1"/>
              <p:nvPr/>
            </p:nvSpPr>
            <p:spPr>
              <a:xfrm>
                <a:off x="791853" y="1348034"/>
                <a:ext cx="3968684" cy="1655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IN" b="1" dirty="0">
                    <a:latin typeface="Lora" pitchFamily="2" charset="0"/>
                  </a:rPr>
                  <a:t>NNM based models</a:t>
                </a:r>
              </a:p>
              <a:p>
                <a:r>
                  <a:rPr lang="en-IN" dirty="0"/>
                  <a:t>       </a:t>
                </a:r>
              </a:p>
              <a:p>
                <a:r>
                  <a:rPr lang="en-IN" dirty="0"/>
                  <a:t>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2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0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d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IN" dirty="0"/>
                  <a:t>    </a:t>
                </a:r>
              </a:p>
              <a:p>
                <a:r>
                  <a:rPr lang="en-IN" dirty="0"/>
                  <a:t>              </a:t>
                </a:r>
                <a:r>
                  <a:rPr lang="en-IN" sz="2000" dirty="0" err="1"/>
                  <a:t>s.t.</a:t>
                </a:r>
                <a:r>
                  <a:rPr lang="en-IN" sz="2000" dirty="0"/>
                  <a:t> 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IN" sz="2000" dirty="0"/>
                  <a:t> </a:t>
                </a:r>
              </a:p>
              <a:p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EC95D5-80AD-EE95-264F-DD0654913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53" y="1348034"/>
                <a:ext cx="3968684" cy="1655261"/>
              </a:xfrm>
              <a:prstGeom prst="rect">
                <a:avLst/>
              </a:prstGeom>
              <a:blipFill>
                <a:blip r:embed="rId2"/>
                <a:stretch>
                  <a:fillRect l="-1536" t="-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D0CC33-7846-6EA7-00A7-BD9960CE42B5}"/>
                  </a:ext>
                </a:extLst>
              </p:cNvPr>
              <p:cNvSpPr txBox="1"/>
              <p:nvPr/>
            </p:nvSpPr>
            <p:spPr>
              <a:xfrm>
                <a:off x="6678106" y="1348034"/>
                <a:ext cx="4854804" cy="1677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latin typeface="Lora" pitchFamily="2" charset="0"/>
                  </a:rPr>
                  <a:t>2. Reweighted LRM model</a:t>
                </a:r>
              </a:p>
              <a:p>
                <a:endParaRPr lang="en-IN" dirty="0">
                  <a:latin typeface="Lora" pitchFamily="2" charset="0"/>
                </a:endParaRPr>
              </a:p>
              <a:p>
                <a:r>
                  <a:rPr lang="en-IN" dirty="0">
                    <a:latin typeface="Lora" pitchFamily="2" charset="0"/>
                  </a:rPr>
                  <a:t>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2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0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000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IN" sz="2000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  <m:r>
                                      <a:rPr lang="en-IN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⊙</m:t>
                                    </m:r>
                                    <m:r>
                                      <a:rPr lang="en-I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</m:oMath>
                </a14:m>
                <a:endParaRPr lang="en-IN" sz="2000" dirty="0">
                  <a:latin typeface="Lora" pitchFamily="2" charset="0"/>
                </a:endParaRPr>
              </a:p>
              <a:p>
                <a:r>
                  <a:rPr lang="en-IN" sz="2000" dirty="0">
                    <a:latin typeface="Lora" pitchFamily="2" charset="0"/>
                  </a:rPr>
                  <a:t>                s.t .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IN" sz="2000" dirty="0">
                  <a:latin typeface="Lora" pitchFamily="2" charset="0"/>
                </a:endParaRPr>
              </a:p>
              <a:p>
                <a:endParaRPr lang="en-IN" dirty="0">
                  <a:latin typeface="Lora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D0CC33-7846-6EA7-00A7-BD9960CE4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106" y="1348034"/>
                <a:ext cx="4854804" cy="1677382"/>
              </a:xfrm>
              <a:prstGeom prst="rect">
                <a:avLst/>
              </a:prstGeom>
              <a:blipFill>
                <a:blip r:embed="rId3"/>
                <a:stretch>
                  <a:fillRect l="-1004" t="-1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914A19-0771-4277-D394-D5F5074AAC1B}"/>
              </a:ext>
            </a:extLst>
          </p:cNvPr>
          <p:cNvSpPr txBox="1"/>
          <p:nvPr/>
        </p:nvSpPr>
        <p:spPr>
          <a:xfrm>
            <a:off x="791853" y="3195582"/>
            <a:ext cx="485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Lora" pitchFamily="2" charset="0"/>
              </a:rPr>
              <a:t>3. TV norm based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CFD315-6FB6-A979-D92A-B212FAE48F14}"/>
                  </a:ext>
                </a:extLst>
              </p:cNvPr>
              <p:cNvSpPr txBox="1"/>
              <p:nvPr/>
            </p:nvSpPr>
            <p:spPr>
              <a:xfrm>
                <a:off x="713260" y="3429000"/>
                <a:ext cx="4306941" cy="1183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0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𝑇𝑉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I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.      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≡{ 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CFD315-6FB6-A979-D92A-B212FAE48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60" y="3429000"/>
                <a:ext cx="4306941" cy="1183657"/>
              </a:xfrm>
              <a:prstGeom prst="rect">
                <a:avLst/>
              </a:prstGeom>
              <a:blipFill>
                <a:blip r:embed="rId4"/>
                <a:stretch>
                  <a:fillRect b="-25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B87B8B-981B-8207-91E9-11B5F40A46AC}"/>
                  </a:ext>
                </a:extLst>
              </p:cNvPr>
              <p:cNvSpPr txBox="1"/>
              <p:nvPr/>
            </p:nvSpPr>
            <p:spPr>
              <a:xfrm>
                <a:off x="6623936" y="3275435"/>
                <a:ext cx="485480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latin typeface="Lora" pitchFamily="2" charset="0"/>
                  </a:rPr>
                  <a:t>4. Operators</a:t>
                </a:r>
              </a:p>
              <a:p>
                <a:endParaRPr lang="en-IN" b="1" dirty="0">
                  <a:latin typeface="Lora" pitchFamily="2" charset="0"/>
                </a:endParaRPr>
              </a:p>
              <a:p>
                <a:r>
                  <a:rPr lang="en-IN" dirty="0">
                    <a:latin typeface="Lora" pitchFamily="2" charset="0"/>
                  </a:rPr>
                  <a:t>(a). Non-uniform soft thresholding  (NST)</a:t>
                </a:r>
              </a:p>
              <a:p>
                <a:r>
                  <a:rPr lang="en-US" dirty="0">
                    <a:latin typeface="Lora" pitchFamily="2" charset="0"/>
                  </a:rPr>
                  <a:t>      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Lora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∈ </m:t>
                    </m:r>
                    <m:sSubSup>
                      <m:sSubSup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++</m:t>
                        </m:r>
                      </m:sub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IN" b="0" i="1" dirty="0">
                    <a:latin typeface="Lora" pitchFamily="2" charset="0"/>
                  </a:rPr>
                  <a:t> , then</a:t>
                </a:r>
              </a:p>
              <a:p>
                <a:endParaRPr lang="en-IN" i="1" dirty="0">
                  <a:latin typeface="Lora" pitchFamily="2" charset="0"/>
                </a:endParaRPr>
              </a:p>
              <a:p>
                <a:endParaRPr lang="en-IN" b="0" i="1" dirty="0">
                  <a:latin typeface="Lora" pitchFamily="2" charset="0"/>
                </a:endParaRPr>
              </a:p>
              <a:p>
                <a:r>
                  <a:rPr lang="en-IN" dirty="0">
                    <a:latin typeface="Lora" pitchFamily="2" charset="0"/>
                  </a:rPr>
                  <a:t>(b). </a:t>
                </a:r>
                <a:r>
                  <a:rPr lang="en-US" dirty="0">
                    <a:latin typeface="Lora" pitchFamily="2" charset="0"/>
                  </a:rPr>
                  <a:t>Non-uniform Singular value thresholding (NSVT)</a:t>
                </a:r>
              </a:p>
              <a:p>
                <a:endParaRPr lang="en-US" b="0" dirty="0">
                  <a:latin typeface="Lor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>
                  <a:latin typeface="Lora" pitchFamily="2" charset="0"/>
                </a:endParaRPr>
              </a:p>
              <a:p>
                <a:endParaRPr lang="en-IN" dirty="0">
                  <a:latin typeface="Lora" pitchFamily="2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B87B8B-981B-8207-91E9-11B5F40A4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936" y="3275435"/>
                <a:ext cx="4854804" cy="3139321"/>
              </a:xfrm>
              <a:prstGeom prst="rect">
                <a:avLst/>
              </a:prstGeom>
              <a:blipFill>
                <a:blip r:embed="rId5"/>
                <a:stretch>
                  <a:fillRect l="-1131" t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32000EBF-91A2-191A-593E-8D09B9D93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853" y="4788569"/>
            <a:ext cx="4854804" cy="14427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AE4213-1130-6D54-A167-00C83E7057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6720" y="4455876"/>
            <a:ext cx="3461464" cy="3135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A33FCD5-F204-C9E2-0782-7B3C3C4302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6720" y="5627115"/>
            <a:ext cx="2379798" cy="44888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47B6A9-5A0B-4531-07A5-4385A82545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6720" y="6106331"/>
            <a:ext cx="3837080" cy="3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75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54CAE-6507-6A8B-F003-A476E4B71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132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Lora Medium" pitchFamily="2" charset="0"/>
              </a:rPr>
              <a:t>RLM – Problem Formulation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D9365-EFD7-2DBD-BBA6-E77AAD29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32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413ED-7C54-35EF-CFDA-009D0B2E6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288" y="3846922"/>
            <a:ext cx="5511312" cy="204451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6DD74F-512F-81C6-2086-EE145F38B3FF}"/>
                  </a:ext>
                </a:extLst>
              </p:cNvPr>
              <p:cNvSpPr txBox="1"/>
              <p:nvPr/>
            </p:nvSpPr>
            <p:spPr>
              <a:xfrm>
                <a:off x="838200" y="1810750"/>
                <a:ext cx="73614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IN" dirty="0">
                    <a:latin typeface="Lora" pitchFamily="2" charset="0"/>
                  </a:rPr>
                  <a:t> – original noise image</a:t>
                </a:r>
              </a:p>
              <a:p>
                <a14:m>
                  <m:oMath xmlns:m="http://schemas.openxmlformats.org/officeDocument/2006/math"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IN" dirty="0">
                    <a:latin typeface="Lora" pitchFamily="2" charset="0"/>
                  </a:rPr>
                  <a:t> -   denoised image</a:t>
                </a:r>
              </a:p>
              <a:p>
                <a14:m>
                  <m:oMath xmlns:m="http://schemas.openxmlformats.org/officeDocument/2006/math"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IN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Lora" pitchFamily="2" charset="0"/>
                  </a:rPr>
                  <a:t>-   noise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>
                    <a:latin typeface="Lora" pitchFamily="2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IN" b="0" i="0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dirty="0">
                    <a:latin typeface="Lora" pitchFamily="2" charset="0"/>
                  </a:rPr>
                  <a:t> – regularization parameter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6DD74F-512F-81C6-2086-EE145F38B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10750"/>
                <a:ext cx="7361435" cy="1200329"/>
              </a:xfrm>
              <a:prstGeom prst="rect">
                <a:avLst/>
              </a:prstGeom>
              <a:blipFill>
                <a:blip r:embed="rId3"/>
                <a:stretch>
                  <a:fillRect t="-2538" b="-71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66D87CC-891C-1430-48D0-C42543631DD2}"/>
              </a:ext>
            </a:extLst>
          </p:cNvPr>
          <p:cNvSpPr txBox="1"/>
          <p:nvPr/>
        </p:nvSpPr>
        <p:spPr>
          <a:xfrm>
            <a:off x="3013659" y="3337948"/>
            <a:ext cx="301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ora" pitchFamily="2" charset="0"/>
              </a:rPr>
              <a:t>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16447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AEA0E-93EE-359E-8DAA-BFDE6FF6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6" y="-36386"/>
            <a:ext cx="4478518" cy="1325563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Lora Medium" pitchFamily="2" charset="0"/>
              </a:rPr>
              <a:t>PLR solution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8FB50-1151-4B8C-8BD9-71265080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33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43EA0-73A9-0732-4557-BA1A1D553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70" y="1084915"/>
            <a:ext cx="4725642" cy="16644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D6ED95-B35E-A09E-CF08-25842118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35" y="3222430"/>
            <a:ext cx="5535989" cy="1959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764F1F-3156-EB9A-FF75-CBE4DDEC5E93}"/>
              </a:ext>
            </a:extLst>
          </p:cNvPr>
          <p:cNvSpPr txBox="1"/>
          <p:nvPr/>
        </p:nvSpPr>
        <p:spPr>
          <a:xfrm>
            <a:off x="6531935" y="316641"/>
            <a:ext cx="461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ora" pitchFamily="2" charset="0"/>
              </a:rPr>
              <a:t>Iterative alternating direction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6B062F-B561-7167-266B-C0FEFA416F2F}"/>
                  </a:ext>
                </a:extLst>
              </p:cNvPr>
              <p:cNvSpPr txBox="1"/>
              <p:nvPr/>
            </p:nvSpPr>
            <p:spPr>
              <a:xfrm>
                <a:off x="6589337" y="672081"/>
                <a:ext cx="5042652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lphaUcPeriod"/>
                </a:pPr>
                <a:r>
                  <a:rPr lang="en-IN" b="1" dirty="0">
                    <a:latin typeface="Lora" pitchFamily="2" charset="0"/>
                  </a:rPr>
                  <a:t>Optimising H</a:t>
                </a:r>
              </a:p>
              <a:p>
                <a:pPr marL="342900" indent="-342900">
                  <a:buAutoNum type="alphaUcPeriod"/>
                </a:pPr>
                <a:endParaRPr lang="en-IN" b="1" dirty="0">
                  <a:latin typeface="Lora" pitchFamily="2" charset="0"/>
                </a:endParaRPr>
              </a:p>
              <a:p>
                <a:pPr marL="342900" indent="-342900">
                  <a:buAutoNum type="alphaUcPeriod"/>
                </a:pPr>
                <a:endParaRPr lang="en-IN" b="1" dirty="0">
                  <a:latin typeface="Lora" pitchFamily="2" charset="0"/>
                </a:endParaRPr>
              </a:p>
              <a:p>
                <a:pPr marL="342900" indent="-342900">
                  <a:buAutoNum type="alphaUcPeriod"/>
                </a:pPr>
                <a:endParaRPr lang="en-IN" b="1" dirty="0">
                  <a:latin typeface="Lora" pitchFamily="2" charset="0"/>
                </a:endParaRPr>
              </a:p>
              <a:p>
                <a:pPr marL="342900" indent="-342900">
                  <a:buAutoNum type="alphaUcPeriod"/>
                </a:pPr>
                <a:endParaRPr lang="en-IN" b="1" dirty="0">
                  <a:latin typeface="Lora" pitchFamily="2" charset="0"/>
                </a:endParaRPr>
              </a:p>
              <a:p>
                <a:pPr marL="342900" indent="-342900">
                  <a:buAutoNum type="alphaUcPeriod"/>
                </a:pPr>
                <a:endParaRPr lang="en-IN" b="1" dirty="0">
                  <a:latin typeface="Lora" pitchFamily="2" charset="0"/>
                </a:endParaRPr>
              </a:p>
              <a:p>
                <a:pPr marL="342900" indent="-342900">
                  <a:buAutoNum type="alphaUcPeriod"/>
                </a:pPr>
                <a:r>
                  <a:rPr lang="en-IN" b="1" dirty="0">
                    <a:latin typeface="Lora" pitchFamily="2" charset="0"/>
                  </a:rPr>
                  <a:t>Optimising X</a:t>
                </a:r>
              </a:p>
              <a:p>
                <a:pPr marL="342900" indent="-342900">
                  <a:buAutoNum type="alphaUcPeriod"/>
                </a:pPr>
                <a:endParaRPr lang="en-IN" b="1" dirty="0">
                  <a:latin typeface="Lora" pitchFamily="2" charset="0"/>
                </a:endParaRPr>
              </a:p>
              <a:p>
                <a:pPr marL="342900" indent="-342900">
                  <a:buAutoNum type="alphaUcPeriod"/>
                </a:pPr>
                <a:endParaRPr lang="en-IN" b="1" dirty="0">
                  <a:latin typeface="Lora" pitchFamily="2" charset="0"/>
                </a:endParaRPr>
              </a:p>
              <a:p>
                <a:pPr marL="342900" indent="-342900">
                  <a:buAutoNum type="alphaUcPeriod"/>
                </a:pPr>
                <a:endParaRPr lang="en-IN" b="1" dirty="0">
                  <a:latin typeface="Lora" pitchFamily="2" charset="0"/>
                </a:endParaRPr>
              </a:p>
              <a:p>
                <a:pPr marL="342900" indent="-342900">
                  <a:buAutoNum type="alphaUcPeriod"/>
                </a:pPr>
                <a:r>
                  <a:rPr lang="en-IN" b="1" dirty="0">
                    <a:latin typeface="Lora" pitchFamily="2" charset="0"/>
                  </a:rPr>
                  <a:t>Optimising E</a:t>
                </a:r>
              </a:p>
              <a:p>
                <a:pPr marL="342900" indent="-342900">
                  <a:buAutoNum type="alphaUcPeriod"/>
                </a:pPr>
                <a:endParaRPr lang="en-IN" b="1" dirty="0">
                  <a:latin typeface="Lora" pitchFamily="2" charset="0"/>
                </a:endParaRPr>
              </a:p>
              <a:p>
                <a:endParaRPr lang="en-IN" b="1" dirty="0">
                  <a:latin typeface="Lora" pitchFamily="2" charset="0"/>
                </a:endParaRPr>
              </a:p>
              <a:p>
                <a:pPr marL="342900" indent="-342900">
                  <a:buAutoNum type="alphaUcPeriod" startAt="4"/>
                </a:pPr>
                <a:r>
                  <a:rPr lang="en-IN" b="1" dirty="0">
                    <a:latin typeface="Lora" pitchFamily="2" charset="0"/>
                  </a:rPr>
                  <a:t>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IN" b="1" dirty="0">
                  <a:latin typeface="Lora" pitchFamily="2" charset="0"/>
                </a:endParaRPr>
              </a:p>
              <a:p>
                <a:pPr marL="342900" indent="-342900">
                  <a:buAutoNum type="alphaUcPeriod" startAt="4"/>
                </a:pPr>
                <a:endParaRPr lang="en-IN" b="1" dirty="0">
                  <a:latin typeface="Lora" pitchFamily="2" charset="0"/>
                </a:endParaRPr>
              </a:p>
              <a:p>
                <a:pPr marL="342900" indent="-342900">
                  <a:buAutoNum type="alphaUcPeriod" startAt="4"/>
                </a:pPr>
                <a:endParaRPr lang="en-IN" b="1" dirty="0">
                  <a:latin typeface="Lora" pitchFamily="2" charset="0"/>
                </a:endParaRPr>
              </a:p>
              <a:p>
                <a:pPr marL="342900" indent="-342900">
                  <a:buAutoNum type="alphaUcPeriod" startAt="4"/>
                </a:pPr>
                <a:endParaRPr lang="en-IN" b="1" dirty="0">
                  <a:latin typeface="Lora" pitchFamily="2" charset="0"/>
                </a:endParaRPr>
              </a:p>
              <a:p>
                <a:pPr marL="342900" indent="-342900">
                  <a:buAutoNum type="alphaUcPeriod" startAt="4"/>
                </a:pPr>
                <a:endParaRPr lang="en-IN" b="1" dirty="0">
                  <a:latin typeface="Lora" pitchFamily="2" charset="0"/>
                </a:endParaRPr>
              </a:p>
              <a:p>
                <a:pPr marL="342900" indent="-342900">
                  <a:buAutoNum type="alphaUcPeriod" startAt="4"/>
                </a:pPr>
                <a:endParaRPr lang="en-IN" b="1" dirty="0">
                  <a:latin typeface="Lora" pitchFamily="2" charset="0"/>
                </a:endParaRPr>
              </a:p>
              <a:p>
                <a:pPr marL="342900" indent="-342900">
                  <a:buAutoNum type="alphaUcPeriod" startAt="4"/>
                </a:pPr>
                <a:endParaRPr lang="en-IN" b="1" dirty="0">
                  <a:latin typeface="Lora" pitchFamily="2" charset="0"/>
                </a:endParaRPr>
              </a:p>
              <a:p>
                <a:pPr marL="342900" indent="-342900">
                  <a:buAutoNum type="alphaUcPeriod" startAt="4"/>
                </a:pPr>
                <a:endParaRPr lang="en-IN" b="1" dirty="0">
                  <a:latin typeface="Lora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6B062F-B561-7167-266B-C0FEFA416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337" y="672081"/>
                <a:ext cx="5042652" cy="5909310"/>
              </a:xfrm>
              <a:prstGeom prst="rect">
                <a:avLst/>
              </a:prstGeom>
              <a:blipFill>
                <a:blip r:embed="rId4"/>
                <a:stretch>
                  <a:fillRect l="-1209" t="-8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D7D8E3A-4A31-01B2-1923-D233B1CA6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8059" y="969220"/>
            <a:ext cx="2491997" cy="3984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F6C30E-FE82-F0A2-4AED-27AE38B3F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9094" y="1444815"/>
            <a:ext cx="2756025" cy="2727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070498-53EA-0CBE-BDBE-AECE1020F5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094" y="1758615"/>
            <a:ext cx="1641106" cy="3541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747671-A12C-95D7-5A37-D01006E9EA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3122" y="2672260"/>
            <a:ext cx="2491997" cy="3504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2ECDC8-37CE-CC71-A47E-70D30D7E603A}"/>
              </a:ext>
            </a:extLst>
          </p:cNvPr>
          <p:cNvSpPr txBox="1"/>
          <p:nvPr/>
        </p:nvSpPr>
        <p:spPr>
          <a:xfrm>
            <a:off x="7205129" y="3067462"/>
            <a:ext cx="4484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ora" pitchFamily="2" charset="0"/>
              </a:rPr>
              <a:t>This is calculated using </a:t>
            </a:r>
            <a:r>
              <a:rPr lang="en-IN" b="1" dirty="0">
                <a:latin typeface="Lora" pitchFamily="2" charset="0"/>
              </a:rPr>
              <a:t>FGP Algorithm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B9F3676-7725-AC00-AB4D-6477637E93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7860" y="3746630"/>
            <a:ext cx="2938492" cy="5342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C8D350-2483-68A7-B8A8-0EFD3C6C9C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9301" y="4642995"/>
            <a:ext cx="2852048" cy="5543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54A836-A928-78EE-DCD2-66C4258663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9587" y="5181430"/>
            <a:ext cx="2222026" cy="45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76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9D35E9-D95A-9F1F-3085-42C1E5DE4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34</a:t>
            </a:fld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F653A47-69D4-517D-EE3F-740EA1B3C94F}"/>
              </a:ext>
            </a:extLst>
          </p:cNvPr>
          <p:cNvSpPr txBox="1">
            <a:spLocks/>
          </p:cNvSpPr>
          <p:nvPr/>
        </p:nvSpPr>
        <p:spPr>
          <a:xfrm>
            <a:off x="470555" y="53358"/>
            <a:ext cx="5964810" cy="7339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>
                <a:latin typeface="Lora Medium" pitchFamily="2" charset="0"/>
              </a:rPr>
              <a:t>PLR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81801-47A6-758D-CA4C-B8B4EA1A3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37" y="733969"/>
            <a:ext cx="5760563" cy="582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5A9FC-364B-4089-1609-9CEAA20C0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544" y="787327"/>
            <a:ext cx="5644066" cy="46675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B26D58-81C8-0BE5-D5A7-E42C83CCA3B6}"/>
              </a:ext>
            </a:extLst>
          </p:cNvPr>
          <p:cNvCxnSpPr>
            <a:cxnSpLocks/>
          </p:cNvCxnSpPr>
          <p:nvPr/>
        </p:nvCxnSpPr>
        <p:spPr>
          <a:xfrm>
            <a:off x="6240544" y="733969"/>
            <a:ext cx="0" cy="58049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C075CF-F302-2FAF-4BE7-2A6D154571DA}"/>
                  </a:ext>
                </a:extLst>
              </p:cNvPr>
              <p:cNvSpPr txBox="1"/>
              <p:nvPr/>
            </p:nvSpPr>
            <p:spPr>
              <a:xfrm>
                <a:off x="6452925" y="5508275"/>
                <a:ext cx="4930215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+mj-lt"/>
                  <a:buAutoNum type="arabicPeriod"/>
                </a:pPr>
                <a:r>
                  <a:rPr lang="en-IN" sz="1050" b="1" dirty="0">
                    <a:latin typeface="Lora" pitchFamily="2" charset="0"/>
                  </a:rPr>
                  <a:t>Beck </a:t>
                </a:r>
                <a:r>
                  <a:rPr lang="en-IN" sz="1050" dirty="0">
                    <a:latin typeface="Lora" pitchFamily="2" charset="0"/>
                  </a:rPr>
                  <a:t>and </a:t>
                </a:r>
                <a:r>
                  <a:rPr lang="en-IN" sz="1050" b="1" dirty="0">
                    <a:latin typeface="Lora" pitchFamily="2" charset="0"/>
                  </a:rPr>
                  <a:t>M. </a:t>
                </a:r>
                <a:r>
                  <a:rPr lang="en-IN" sz="1050" b="1" dirty="0" err="1">
                    <a:latin typeface="Lora" pitchFamily="2" charset="0"/>
                  </a:rPr>
                  <a:t>Teboulle</a:t>
                </a:r>
                <a:r>
                  <a:rPr lang="en-IN" sz="1050" dirty="0">
                    <a:latin typeface="Lora" pitchFamily="2" charset="0"/>
                  </a:rPr>
                  <a:t>, “Fast gradient-based algorithms for constrained total variation image denoising and deblurring problems,” </a:t>
                </a:r>
                <a:r>
                  <a:rPr lang="en-IN" sz="1050" b="1" i="1" dirty="0">
                    <a:latin typeface="Lora" pitchFamily="2" charset="0"/>
                  </a:rPr>
                  <a:t>IEEE Transactions on Image Processing</a:t>
                </a:r>
                <a:r>
                  <a:rPr lang="en-IN" sz="1050" dirty="0">
                    <a:latin typeface="Lora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N" sz="1050" i="1" dirty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IN" sz="1050" i="1" dirty="0" smtClean="0">
                        <a:latin typeface="Cambria Math" panose="02040503050406030204" pitchFamily="18" charset="0"/>
                      </a:rPr>
                      <m:t>. 18, </m:t>
                    </m:r>
                    <m:r>
                      <a:rPr lang="en-IN" sz="1050" i="1" dirty="0" smtClean="0">
                        <a:latin typeface="Cambria Math" panose="02040503050406030204" pitchFamily="18" charset="0"/>
                      </a:rPr>
                      <m:t>𝑛𝑜</m:t>
                    </m:r>
                    <m:r>
                      <a:rPr lang="en-IN" sz="1050" i="1" dirty="0" smtClean="0">
                        <a:latin typeface="Cambria Math" panose="02040503050406030204" pitchFamily="18" charset="0"/>
                      </a:rPr>
                      <m:t>. 11, </m:t>
                    </m:r>
                    <m:r>
                      <a:rPr lang="en-IN" sz="1050" i="1" dirty="0" smtClean="0">
                        <a:latin typeface="Cambria Math" panose="02040503050406030204" pitchFamily="18" charset="0"/>
                      </a:rPr>
                      <m:t>𝑝𝑝</m:t>
                    </m:r>
                    <m:r>
                      <a:rPr lang="en-IN" sz="1050" i="1" dirty="0" smtClean="0">
                        <a:latin typeface="Cambria Math" panose="02040503050406030204" pitchFamily="18" charset="0"/>
                      </a:rPr>
                      <m:t>. 2419–2434, 2009.</m:t>
                    </m:r>
                  </m:oMath>
                </a14:m>
                <a:endParaRPr lang="en-IN" sz="1050" dirty="0">
                  <a:latin typeface="Lora" pitchFamily="2" charset="0"/>
                </a:endParaRPr>
              </a:p>
              <a:p>
                <a:pPr marL="228600" indent="-228600">
                  <a:buFont typeface="+mj-lt"/>
                  <a:buAutoNum type="arabicPeriod"/>
                </a:pPr>
                <a:endParaRPr lang="en-IN" sz="1050" dirty="0">
                  <a:latin typeface="Lora" pitchFamily="2" charset="0"/>
                </a:endParaRP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050" b="1" dirty="0">
                    <a:latin typeface="Lora" pitchFamily="2" charset="0"/>
                  </a:rPr>
                  <a:t>X. M. Yuan </a:t>
                </a:r>
                <a:r>
                  <a:rPr lang="en-US" sz="1050" dirty="0">
                    <a:latin typeface="Lora" pitchFamily="2" charset="0"/>
                  </a:rPr>
                  <a:t>and </a:t>
                </a:r>
                <a:r>
                  <a:rPr lang="en-US" sz="1050" b="1" dirty="0">
                    <a:latin typeface="Lora" pitchFamily="2" charset="0"/>
                  </a:rPr>
                  <a:t>J. F. Yang</a:t>
                </a:r>
                <a:r>
                  <a:rPr lang="en-US" sz="1050" dirty="0">
                    <a:latin typeface="Lora" pitchFamily="2" charset="0"/>
                  </a:rPr>
                  <a:t>, “Sparse and low-rank matrix decomposition via alternating direction methods,” Online, 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latin typeface="Cambria Math" panose="02040503050406030204" pitchFamily="18" charset="0"/>
                      </a:rPr>
                      <m:t>2009</m:t>
                    </m:r>
                  </m:oMath>
                </a14:m>
                <a:r>
                  <a:rPr lang="en-US" sz="1050" dirty="0">
                    <a:latin typeface="Lora" pitchFamily="2" charset="0"/>
                  </a:rPr>
                  <a:t>.</a:t>
                </a:r>
                <a:endParaRPr lang="en-IN" sz="1050" dirty="0">
                  <a:latin typeface="Lora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C075CF-F302-2FAF-4BE7-2A6D1545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925" y="5508275"/>
                <a:ext cx="4930215" cy="1061829"/>
              </a:xfrm>
              <a:prstGeom prst="rect">
                <a:avLst/>
              </a:prstGeom>
              <a:blipFill>
                <a:blip r:embed="rId4"/>
                <a:stretch>
                  <a:fillRect t="-575" b="-28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8586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9D35E9-D95A-9F1F-3085-42C1E5DE4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35</a:t>
            </a:fld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F653A47-69D4-517D-EE3F-740EA1B3C94F}"/>
              </a:ext>
            </a:extLst>
          </p:cNvPr>
          <p:cNvSpPr txBox="1">
            <a:spLocks/>
          </p:cNvSpPr>
          <p:nvPr/>
        </p:nvSpPr>
        <p:spPr>
          <a:xfrm>
            <a:off x="838200" y="113122"/>
            <a:ext cx="2414047" cy="7339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/>
              <a:t>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97820-07CB-0295-199E-6129AF9BC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78372"/>
            <a:ext cx="4289991" cy="6079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73249B-E65D-ADEE-55EB-68DF5EE10632}"/>
                  </a:ext>
                </a:extLst>
              </p:cNvPr>
              <p:cNvSpPr txBox="1"/>
              <p:nvPr/>
            </p:nvSpPr>
            <p:spPr>
              <a:xfrm>
                <a:off x="5646654" y="930793"/>
                <a:ext cx="5363852" cy="5774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Lora" pitchFamily="2" charset="0"/>
                  </a:rPr>
                  <a:t>In FGP</a:t>
                </a:r>
              </a:p>
              <a:p>
                <a:endParaRPr lang="en-IN" dirty="0">
                  <a:latin typeface="Lora" pitchFamily="2" charset="0"/>
                </a:endParaRPr>
              </a:p>
              <a:p>
                <a:r>
                  <a:rPr lang="en-IN" dirty="0">
                    <a:latin typeface="Lora" pitchFamily="2" charset="0"/>
                  </a:rPr>
                  <a:t>Set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IN" dirty="0">
                    <a:latin typeface="Lora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IN" dirty="0">
                  <a:latin typeface="Lora" pitchFamily="2" charset="0"/>
                </a:endParaRPr>
              </a:p>
              <a:p>
                <a:endParaRPr lang="en-IN" dirty="0">
                  <a:latin typeface="Lora" pitchFamily="2" charset="0"/>
                </a:endParaRPr>
              </a:p>
              <a:p>
                <a:endParaRPr lang="en-IN" dirty="0">
                  <a:latin typeface="Lora" pitchFamily="2" charset="0"/>
                </a:endParaRPr>
              </a:p>
              <a:p>
                <a:endParaRPr lang="en-IN" dirty="0">
                  <a:latin typeface="Lora" pitchFamily="2" charset="0"/>
                </a:endParaRPr>
              </a:p>
              <a:p>
                <a:r>
                  <a:rPr lang="en-IN" dirty="0">
                    <a:latin typeface="Lora" pitchFamily="2" charset="0"/>
                  </a:rPr>
                  <a:t>In Algorithm 5 – Main algo </a:t>
                </a:r>
              </a:p>
              <a:p>
                <a:endParaRPr lang="en-IN" dirty="0">
                  <a:latin typeface="Lora" pitchFamily="2" charset="0"/>
                </a:endParaRPr>
              </a:p>
              <a:p>
                <a:r>
                  <a:rPr lang="en-IN" b="0" dirty="0">
                    <a:latin typeface="Lora" pitchFamily="2" charset="0"/>
                  </a:rPr>
                  <a:t>Set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𝑚𝑎𝑥𝑖𝑡𝑒𝑟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1,2,3</m:t>
                        </m:r>
                      </m:e>
                    </m:d>
                  </m:oMath>
                </a14:m>
                <a:r>
                  <a:rPr lang="en-IN" dirty="0">
                    <a:latin typeface="Lora" pitchFamily="2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IN" b="0" dirty="0">
                  <a:latin typeface="Lora" pitchFamily="2" charset="0"/>
                </a:endParaRPr>
              </a:p>
              <a:p>
                <a:endParaRPr lang="en-IN" dirty="0">
                  <a:latin typeface="Lora" pitchFamily="2" charset="0"/>
                </a:endParaRPr>
              </a:p>
              <a:p>
                <a:endParaRPr lang="en-IN" b="0" dirty="0">
                  <a:latin typeface="Lora" pitchFamily="2" charset="0"/>
                </a:endParaRPr>
              </a:p>
              <a:p>
                <a:endParaRPr lang="en-IN" b="0" dirty="0">
                  <a:latin typeface="Lora" pitchFamily="2" charset="0"/>
                </a:endParaRPr>
              </a:p>
              <a:p>
                <a:r>
                  <a:rPr lang="en-IN" dirty="0">
                    <a:latin typeface="Lora" pitchFamily="2" charset="0"/>
                  </a:rPr>
                  <a:t>In Algorithm 6 – IALM</a:t>
                </a:r>
              </a:p>
              <a:p>
                <a:endParaRPr lang="en-IN" dirty="0">
                  <a:latin typeface="Lora" pitchFamily="2" charset="0"/>
                </a:endParaRPr>
              </a:p>
              <a:p>
                <a:r>
                  <a:rPr lang="en-IN" dirty="0">
                    <a:latin typeface="Lora" pitchFamily="2" charset="0"/>
                  </a:rPr>
                  <a:t>Set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1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=1/</m:t>
                    </m:r>
                    <m:rad>
                      <m:radPr>
                        <m:degHide m:val="o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rad>
                  </m:oMath>
                </a14:m>
                <a:r>
                  <a:rPr lang="en-IN" b="0" dirty="0">
                    <a:latin typeface="Lora" pitchFamily="2" charset="0"/>
                  </a:rPr>
                  <a:t>  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IN" b="0" i="0" smtClean="0">
                        <a:latin typeface="Lora" pitchFamily="2" charset="0"/>
                      </a:rPr>
                      <m:t>0.0025/</m:t>
                    </m:r>
                    <m:rad>
                      <m:radPr>
                        <m:degHide m:val="o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rad>
                  </m:oMath>
                </a14:m>
                <a:endParaRPr lang="en-IN" b="0" dirty="0">
                  <a:latin typeface="Lora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=1.5</m:t>
                    </m:r>
                  </m:oMath>
                </a14:m>
                <a:r>
                  <a:rPr lang="en-IN" b="0" dirty="0">
                    <a:latin typeface="Lora" pitchFamily="2" charset="0"/>
                  </a:rPr>
                  <a:t> 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>
                  <a:latin typeface="Lora" pitchFamily="2" charset="0"/>
                </a:endParaRPr>
              </a:p>
              <a:p>
                <a:r>
                  <a:rPr lang="en-IN" b="0" dirty="0">
                    <a:latin typeface="Lora" pitchFamily="2" charset="0"/>
                  </a:rPr>
                  <a:t>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</m:t>
                    </m:r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IN" dirty="0">
                  <a:latin typeface="Lora" pitchFamily="2" charset="0"/>
                </a:endParaRPr>
              </a:p>
              <a:p>
                <a:r>
                  <a:rPr lang="en-IN" dirty="0">
                    <a:latin typeface="Lora" pitchFamily="2" charset="0"/>
                  </a:rPr>
                  <a:t>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2,0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 dirty="0">
                  <a:latin typeface="Lora" pitchFamily="2" charset="0"/>
                </a:endParaRPr>
              </a:p>
              <a:p>
                <a:r>
                  <a:rPr lang="en-IN" dirty="0">
                    <a:latin typeface="Lora" pitchFamily="2" charset="0"/>
                  </a:rPr>
                  <a:t>                                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𝑖𝑛𝑛𝑒𝑟𝑖𝑡𝑒𝑟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IN" dirty="0">
                  <a:latin typeface="Lora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73249B-E65D-ADEE-55EB-68DF5EE10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54" y="930793"/>
                <a:ext cx="5363852" cy="5774786"/>
              </a:xfrm>
              <a:prstGeom prst="rect">
                <a:avLst/>
              </a:prstGeom>
              <a:blipFill>
                <a:blip r:embed="rId3"/>
                <a:stretch>
                  <a:fillRect l="-909" t="-6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12F719A-D98D-E05C-C9A3-F796F4907B46}"/>
              </a:ext>
            </a:extLst>
          </p:cNvPr>
          <p:cNvSpPr txBox="1"/>
          <p:nvPr/>
        </p:nvSpPr>
        <p:spPr>
          <a:xfrm>
            <a:off x="7547727" y="6323429"/>
            <a:ext cx="212574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2863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91548-BE48-DA3A-6EE2-7D17EAB35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99" y="186813"/>
            <a:ext cx="2263219" cy="683607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Lora Medium" pitchFamily="2" charset="0"/>
              </a:rPr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B3701F-0009-C6E4-64A9-34A1073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36</a:t>
            </a:fld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375386-CF30-8AA1-FAD1-0AA0B80521AC}"/>
              </a:ext>
            </a:extLst>
          </p:cNvPr>
          <p:cNvSpPr txBox="1"/>
          <p:nvPr/>
        </p:nvSpPr>
        <p:spPr>
          <a:xfrm>
            <a:off x="697783" y="1089607"/>
            <a:ext cx="10515600" cy="5253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9FC4451-9355-C052-3DEE-01C55229E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12" y="1197074"/>
            <a:ext cx="1535784" cy="15357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8636FD-C37D-3DFA-CA30-0B43D898E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60" y="1197074"/>
            <a:ext cx="1535784" cy="153578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BF62FC6-7F66-2BBB-4F04-16DBF89A2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80" y="1199828"/>
            <a:ext cx="1535784" cy="15357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CA2FF58-B1B4-737D-F4ED-AB0EBC4AC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341" y="1197074"/>
            <a:ext cx="1535784" cy="153578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E2EF84F-FA10-19C2-833F-AAF9E4CA3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502" y="1209254"/>
            <a:ext cx="1535784" cy="153578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B748E5A-0DFD-1B6F-47C4-D6250978C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12" y="3042251"/>
            <a:ext cx="1535784" cy="153578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E69A608-5492-4990-7DF8-A07FD781D9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60" y="3030227"/>
            <a:ext cx="1535784" cy="153578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FA6109F-40A5-A58A-1700-55D7488E8E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781" y="2989206"/>
            <a:ext cx="1535784" cy="153578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C4D21D0-0990-DCB3-D8CE-BEED9AEBEE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002" y="2989206"/>
            <a:ext cx="1535784" cy="153578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319CA57-6816-0D1C-330F-3AB9053A1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502" y="3022837"/>
            <a:ext cx="1535784" cy="153578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63EC4F8-B166-3495-BA31-F31E9A3DB9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41" y="4776854"/>
            <a:ext cx="1535784" cy="15357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57B93B0-5574-4D54-E788-78C7FE0642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93" y="4788641"/>
            <a:ext cx="1535784" cy="153578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76A2487-F050-3C9B-2FD8-8DFE359C0D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945" y="4783731"/>
            <a:ext cx="1545604" cy="154560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BE3C808-6592-B0CA-7106-765E0FA7651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002" y="4783731"/>
            <a:ext cx="1535784" cy="153578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EBD65A7-981B-7F0F-5E3A-4DB4BBB5C9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793551"/>
            <a:ext cx="1535784" cy="153578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F21EE93-4E78-0B75-2881-2C4D1046006E}"/>
              </a:ext>
            </a:extLst>
          </p:cNvPr>
          <p:cNvSpPr txBox="1"/>
          <p:nvPr/>
        </p:nvSpPr>
        <p:spPr>
          <a:xfrm>
            <a:off x="1899008" y="4499292"/>
            <a:ext cx="793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</a:t>
            </a:r>
            <a:r>
              <a:rPr lang="en-IN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6.                                7.                               8.                                  9.                            10.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9BC77E-11A7-DB31-18D3-0DD3569F712A}"/>
              </a:ext>
            </a:extLst>
          </p:cNvPr>
          <p:cNvSpPr txBox="1"/>
          <p:nvPr/>
        </p:nvSpPr>
        <p:spPr>
          <a:xfrm>
            <a:off x="1942623" y="2658453"/>
            <a:ext cx="793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</a:t>
            </a:r>
            <a:r>
              <a:rPr lang="en-IN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1.                                   2.                               3.                                  4.                                      5.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423245-938D-9777-7A6A-D6A32C6CF502}"/>
              </a:ext>
            </a:extLst>
          </p:cNvPr>
          <p:cNvSpPr txBox="1"/>
          <p:nvPr/>
        </p:nvSpPr>
        <p:spPr>
          <a:xfrm>
            <a:off x="2002421" y="6353367"/>
            <a:ext cx="793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</a:t>
            </a:r>
            <a:r>
              <a:rPr lang="en-IN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11.                              12.                             13.                               14.                            15.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21A879C-E66A-C1A2-663A-DC5BC8BDE6C8}"/>
                  </a:ext>
                </a:extLst>
              </p:cNvPr>
              <p:cNvSpPr txBox="1"/>
              <p:nvPr/>
            </p:nvSpPr>
            <p:spPr>
              <a:xfrm>
                <a:off x="415844" y="2518223"/>
                <a:ext cx="13430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21A879C-E66A-C1A2-663A-DC5BC8BDE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44" y="2518223"/>
                <a:ext cx="134302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864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4EDFE-E15D-48BE-4446-97231492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37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6D5B6-4501-F3FC-137F-3B2B81DCE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8" y="1171183"/>
            <a:ext cx="6060631" cy="544237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20043C9-6DDC-633E-C982-4AAC6F510D29}"/>
              </a:ext>
            </a:extLst>
          </p:cNvPr>
          <p:cNvSpPr txBox="1">
            <a:spLocks/>
          </p:cNvSpPr>
          <p:nvPr/>
        </p:nvSpPr>
        <p:spPr>
          <a:xfrm>
            <a:off x="1129626" y="326240"/>
            <a:ext cx="4667859" cy="683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latin typeface="Lora Medium" pitchFamily="2" charset="0"/>
              </a:rPr>
              <a:t>RLM -Results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8E6093-9501-E3ED-1E66-38994F4A0169}"/>
                  </a:ext>
                </a:extLst>
              </p:cNvPr>
              <p:cNvSpPr txBox="1"/>
              <p:nvPr/>
            </p:nvSpPr>
            <p:spPr>
              <a:xfrm>
                <a:off x="6485641" y="966053"/>
                <a:ext cx="4802171" cy="5755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dirty="0">
                    <a:latin typeface="Lora" pitchFamily="2" charset="0"/>
                  </a:rPr>
                  <a:t>Important points –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IN" sz="1600" dirty="0">
                    <a:latin typeface="Lora" pitchFamily="2" charset="0"/>
                  </a:rPr>
                  <a:t>As per parameter setting given in paper, In algo-1 objective function </a:t>
                </a:r>
                <a:r>
                  <a:rPr lang="en-IN" sz="1600" b="1" dirty="0">
                    <a:latin typeface="Lora" pitchFamily="2" charset="0"/>
                  </a:rPr>
                  <a:t>attain a minima in IALM before entering while loop</a:t>
                </a:r>
                <a:r>
                  <a:rPr lang="en-IN" sz="1600" dirty="0">
                    <a:latin typeface="Lora" pitchFamily="2" charset="0"/>
                  </a:rPr>
                  <a:t>, also it does not enter in while loop it already satisfy the condition of while loop. For entering in while loop </a:t>
                </a:r>
                <a:r>
                  <a:rPr lang="en-IN" sz="1600" b="1" dirty="0">
                    <a:latin typeface="Lora" pitchFamily="2" charset="0"/>
                  </a:rPr>
                  <a:t>I change the </a:t>
                </a:r>
                <a14:m>
                  <m:oMath xmlns:m="http://schemas.openxmlformats.org/officeDocument/2006/math">
                    <m:r>
                      <a:rPr lang="en-IN" sz="16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IN" sz="1600" b="1" dirty="0">
                    <a:latin typeface="Lora" pitchFamily="2" charset="0"/>
                  </a:rPr>
                  <a:t> value</a:t>
                </a:r>
                <a:r>
                  <a:rPr lang="en-IN" sz="1600" dirty="0">
                    <a:latin typeface="Lora" pitchFamily="2" charset="0"/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IN" sz="1600" dirty="0">
                  <a:latin typeface="Lora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IN" sz="1600" dirty="0">
                    <a:latin typeface="Lora" pitchFamily="2" charset="0"/>
                  </a:rPr>
                  <a:t>In algo-1, </a:t>
                </a:r>
                <a:r>
                  <a:rPr lang="en-IN" sz="1600" i="1" dirty="0" err="1">
                    <a:latin typeface="Lora" pitchFamily="2" charset="0"/>
                  </a:rPr>
                  <a:t>maxiter</a:t>
                </a:r>
                <a:r>
                  <a:rPr lang="en-IN" sz="1600" i="1" dirty="0">
                    <a:latin typeface="Lora" pitchFamily="2" charset="0"/>
                  </a:rPr>
                  <a:t> =1 </a:t>
                </a:r>
                <a:r>
                  <a:rPr lang="en-IN" sz="1600" dirty="0">
                    <a:latin typeface="Lora" pitchFamily="2" charset="0"/>
                  </a:rPr>
                  <a:t>, After entering into while loop, algo-1 passed to algo-2. In algo-2 I did not get any result. After testing I had found that </a:t>
                </a:r>
                <a:r>
                  <a:rPr lang="en-IN" sz="1600" b="1" i="1" dirty="0" err="1">
                    <a:latin typeface="Lora" pitchFamily="2" charset="0"/>
                  </a:rPr>
                  <a:t>inneriter</a:t>
                </a:r>
                <a:r>
                  <a:rPr lang="en-IN" sz="1600" b="1" i="1" dirty="0">
                    <a:latin typeface="Lora" pitchFamily="2" charset="0"/>
                  </a:rPr>
                  <a:t> </a:t>
                </a:r>
                <a:r>
                  <a:rPr lang="en-IN" sz="1600" b="1" dirty="0">
                    <a:latin typeface="Lora" pitchFamily="2" charset="0"/>
                  </a:rPr>
                  <a:t>should be 12-13 instead of 100. </a:t>
                </a:r>
                <a:r>
                  <a:rPr lang="en-IN" sz="1600" dirty="0">
                    <a:latin typeface="Lora" pitchFamily="2" charset="0"/>
                  </a:rPr>
                  <a:t>After that image start disappearing.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IN" sz="1600" dirty="0">
                  <a:latin typeface="Lora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IN" sz="1600" dirty="0">
                    <a:latin typeface="Lora" pitchFamily="2" charset="0"/>
                  </a:rPr>
                  <a:t>On the right side, plot of variation of objective function given after each iteration of while loop of algo-2 ( for </a:t>
                </a:r>
                <a:r>
                  <a:rPr lang="en-IN" sz="1600" dirty="0" err="1">
                    <a:latin typeface="Lora" pitchFamily="2" charset="0"/>
                  </a:rPr>
                  <a:t>prev</a:t>
                </a:r>
                <a:r>
                  <a:rPr lang="en-IN" sz="1600" dirty="0">
                    <a:latin typeface="Lora" pitchFamily="2" charset="0"/>
                  </a:rPr>
                  <a:t> slide result).</a:t>
                </a:r>
              </a:p>
              <a:p>
                <a:r>
                  <a:rPr lang="en-IN" sz="1600" dirty="0">
                    <a:latin typeface="Lora" pitchFamily="2" charset="0"/>
                  </a:rPr>
                  <a:t>       I found that even </a:t>
                </a:r>
                <a:r>
                  <a:rPr lang="en-IN" sz="1600" b="1" dirty="0">
                    <a:latin typeface="Lora" pitchFamily="2" charset="0"/>
                  </a:rPr>
                  <a:t>after taking log value</a:t>
                </a:r>
                <a:r>
                  <a:rPr lang="en-IN" sz="1600" dirty="0">
                    <a:latin typeface="Lora" pitchFamily="2" charset="0"/>
                  </a:rPr>
                  <a:t>, I</a:t>
                </a:r>
              </a:p>
              <a:p>
                <a:r>
                  <a:rPr lang="en-IN" sz="1600" dirty="0">
                    <a:latin typeface="Lora" pitchFamily="2" charset="0"/>
                  </a:rPr>
                  <a:t>       </a:t>
                </a:r>
                <a:r>
                  <a:rPr lang="en-IN" sz="1600" b="1" dirty="0">
                    <a:latin typeface="Lora" pitchFamily="2" charset="0"/>
                  </a:rPr>
                  <a:t>get exponential  curve</a:t>
                </a:r>
                <a:r>
                  <a:rPr lang="en-IN" sz="1600" dirty="0">
                    <a:latin typeface="Lora" pitchFamily="2" charset="0"/>
                  </a:rPr>
                  <a:t>. This implies that our</a:t>
                </a:r>
              </a:p>
              <a:p>
                <a:r>
                  <a:rPr lang="en-IN" sz="1600" dirty="0">
                    <a:latin typeface="Lora" pitchFamily="2" charset="0"/>
                  </a:rPr>
                  <a:t>       objective function is maximised rather than</a:t>
                </a:r>
              </a:p>
              <a:p>
                <a:r>
                  <a:rPr lang="en-IN" sz="1600" dirty="0">
                    <a:latin typeface="Lora" pitchFamily="2" charset="0"/>
                  </a:rPr>
                  <a:t>       minimise.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IN" sz="1600" b="1" i="1" dirty="0">
                  <a:latin typeface="Lora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IN" sz="1600" b="1" i="1" dirty="0">
                  <a:latin typeface="Lora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8E6093-9501-E3ED-1E66-38994F4A0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641" y="966053"/>
                <a:ext cx="4802171" cy="5755422"/>
              </a:xfrm>
              <a:prstGeom prst="rect">
                <a:avLst/>
              </a:prstGeom>
              <a:blipFill>
                <a:blip r:embed="rId3"/>
                <a:stretch>
                  <a:fillRect l="-888" t="-317" r="-10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9453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4EDFE-E15D-48BE-4446-97231492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38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700481-255F-7A99-033D-B6256DF28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474" y="1308085"/>
            <a:ext cx="2665485" cy="2747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E852CA-2494-1C59-9102-18EE6BE7A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100" y="1319754"/>
            <a:ext cx="2665485" cy="2747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95DB7E-3B7B-CAFF-ACC4-A27C2DD37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403" y="1341875"/>
            <a:ext cx="2665485" cy="2722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4B5C8C-8A71-7DD4-810B-4D29CE3EE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002" y="4129479"/>
            <a:ext cx="3150590" cy="2362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80A47A-BF90-80AC-E4A5-0B8EAD183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995" y="4129479"/>
            <a:ext cx="3150590" cy="23620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30FC54-E361-7175-2158-6BD1E5DD6BD6}"/>
              </a:ext>
            </a:extLst>
          </p:cNvPr>
          <p:cNvSpPr txBox="1"/>
          <p:nvPr/>
        </p:nvSpPr>
        <p:spPr>
          <a:xfrm>
            <a:off x="1924588" y="938753"/>
            <a:ext cx="764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            (a)                                               (b)                                               (c)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BD62A-032D-0A53-F6FB-29E67D9E7C78}"/>
              </a:ext>
            </a:extLst>
          </p:cNvPr>
          <p:cNvSpPr txBox="1"/>
          <p:nvPr/>
        </p:nvSpPr>
        <p:spPr>
          <a:xfrm>
            <a:off x="4900685" y="6410771"/>
            <a:ext cx="6410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             (d)                                                (e)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9167FE-5BFD-4BFC-1EEA-BFC7288BA7AF}"/>
              </a:ext>
            </a:extLst>
          </p:cNvPr>
          <p:cNvSpPr txBox="1"/>
          <p:nvPr/>
        </p:nvSpPr>
        <p:spPr>
          <a:xfrm>
            <a:off x="6531473" y="972543"/>
            <a:ext cx="64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FGP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6021D3-17F1-E356-B37B-919E3B628D03}"/>
              </a:ext>
            </a:extLst>
          </p:cNvPr>
          <p:cNvSpPr txBox="1"/>
          <p:nvPr/>
        </p:nvSpPr>
        <p:spPr>
          <a:xfrm>
            <a:off x="9189684" y="1000519"/>
            <a:ext cx="983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IALM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61181E7-DA91-7F18-44D8-7C7A3A7C76F0}"/>
              </a:ext>
            </a:extLst>
          </p:cNvPr>
          <p:cNvSpPr txBox="1">
            <a:spLocks/>
          </p:cNvSpPr>
          <p:nvPr/>
        </p:nvSpPr>
        <p:spPr>
          <a:xfrm>
            <a:off x="1081477" y="237819"/>
            <a:ext cx="4667859" cy="683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latin typeface="Lora Medium" pitchFamily="2" charset="0"/>
              </a:rPr>
              <a:t>RLM -Results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9E86E6-2198-1160-D076-382FC0B84216}"/>
                  </a:ext>
                </a:extLst>
              </p:cNvPr>
              <p:cNvSpPr txBox="1"/>
              <p:nvPr/>
            </p:nvSpPr>
            <p:spPr>
              <a:xfrm>
                <a:off x="386499" y="4308049"/>
                <a:ext cx="466785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dirty="0">
                    <a:latin typeface="Lora" pitchFamily="2" charset="0"/>
                  </a:rPr>
                  <a:t>For further check I have </a:t>
                </a:r>
                <a:r>
                  <a:rPr lang="en-IN" sz="1600" b="1" dirty="0">
                    <a:latin typeface="Lora" pitchFamily="2" charset="0"/>
                  </a:rPr>
                  <a:t>implemented FGP and IALM algorithm separately </a:t>
                </a:r>
                <a:r>
                  <a:rPr lang="en-IN" sz="1600" dirty="0">
                    <a:latin typeface="Lora" pitchFamily="2" charset="0"/>
                  </a:rPr>
                  <a:t>and check, they are working fine (results in this slide). Variation of </a:t>
                </a:r>
                <a:r>
                  <a:rPr lang="en-IN" sz="1600" dirty="0" err="1">
                    <a:latin typeface="Lora" pitchFamily="2" charset="0"/>
                  </a:rPr>
                  <a:t>obj</a:t>
                </a:r>
                <a:r>
                  <a:rPr lang="en-IN" sz="1600" dirty="0">
                    <a:latin typeface="Lora" pitchFamily="2" charset="0"/>
                  </a:rPr>
                  <a:t> function in FGP at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sz="160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1600" dirty="0">
                    <a:latin typeface="Lora" pitchFamily="2" charset="0"/>
                  </a:rPr>
                  <a:t> attain minima which is right as per our setting, but in IALM </a:t>
                </a:r>
                <a:r>
                  <a:rPr lang="en-IN" sz="1600" dirty="0" err="1">
                    <a:latin typeface="Lora" pitchFamily="2" charset="0"/>
                  </a:rPr>
                  <a:t>obj</a:t>
                </a:r>
                <a:r>
                  <a:rPr lang="en-IN" sz="1600" dirty="0">
                    <a:latin typeface="Lora" pitchFamily="2" charset="0"/>
                  </a:rPr>
                  <a:t> function increases rapidly then attain saturation. This might be reason for </a:t>
                </a:r>
                <a:r>
                  <a:rPr lang="en-IN" sz="1600" dirty="0" err="1">
                    <a:latin typeface="Lora" pitchFamily="2" charset="0"/>
                  </a:rPr>
                  <a:t>prev</a:t>
                </a:r>
                <a:r>
                  <a:rPr lang="en-IN" sz="1600" dirty="0">
                    <a:latin typeface="Lora" pitchFamily="2" charset="0"/>
                  </a:rPr>
                  <a:t> curve, although authors IALM (algorithm -2) is just an modification of main IALM method.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9E86E6-2198-1160-D076-382FC0B84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99" y="4308049"/>
                <a:ext cx="4667859" cy="2308324"/>
              </a:xfrm>
              <a:prstGeom prst="rect">
                <a:avLst/>
              </a:prstGeom>
              <a:blipFill>
                <a:blip r:embed="rId7"/>
                <a:stretch>
                  <a:fillRect l="-653" t="-794" r="-1436" b="-26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505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61181E7-DA91-7F18-44D8-7C7A3A7C76F0}"/>
              </a:ext>
            </a:extLst>
          </p:cNvPr>
          <p:cNvSpPr txBox="1">
            <a:spLocks/>
          </p:cNvSpPr>
          <p:nvPr/>
        </p:nvSpPr>
        <p:spPr>
          <a:xfrm>
            <a:off x="1081477" y="237819"/>
            <a:ext cx="4667859" cy="683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latin typeface="Lora Medium" pitchFamily="2" charset="0"/>
              </a:rPr>
              <a:t>RLM -Results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19AF5-5B36-E915-9B58-061A11F8FED9}"/>
              </a:ext>
            </a:extLst>
          </p:cNvPr>
          <p:cNvSpPr txBox="1"/>
          <p:nvPr/>
        </p:nvSpPr>
        <p:spPr>
          <a:xfrm>
            <a:off x="1225485" y="1668544"/>
            <a:ext cx="91534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Lora" pitchFamily="2" charset="0"/>
              </a:rPr>
              <a:t>After implementation of PLR, I did not get desired results so we </a:t>
            </a:r>
            <a:r>
              <a:rPr lang="en-IN" b="1" dirty="0">
                <a:latin typeface="Lora" pitchFamily="2" charset="0"/>
              </a:rPr>
              <a:t>discard</a:t>
            </a:r>
            <a:r>
              <a:rPr lang="en-IN" dirty="0">
                <a:latin typeface="Lora" pitchFamily="2" charset="0"/>
              </a:rPr>
              <a:t> this algorithm from our experiments instead of this I have </a:t>
            </a:r>
            <a:r>
              <a:rPr lang="en-IN" b="1" dirty="0">
                <a:latin typeface="Lora" pitchFamily="2" charset="0"/>
              </a:rPr>
              <a:t>used its sub-component </a:t>
            </a:r>
            <a:r>
              <a:rPr lang="en-IN" dirty="0">
                <a:latin typeface="Lora" pitchFamily="2" charset="0"/>
              </a:rPr>
              <a:t>algorithms FGP and IALM for experiment.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Lor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Lora" pitchFamily="2" charset="0"/>
              </a:rPr>
              <a:t>In this method there are </a:t>
            </a:r>
            <a:r>
              <a:rPr lang="en-IN" b="1" dirty="0">
                <a:latin typeface="Lora" pitchFamily="2" charset="0"/>
              </a:rPr>
              <a:t>problem in parameter settings </a:t>
            </a:r>
            <a:r>
              <a:rPr lang="en-IN" dirty="0">
                <a:latin typeface="Lora" pitchFamily="2" charset="0"/>
              </a:rPr>
              <a:t>and it may be possible that we have to change the update rule in both algorithms.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Lor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Lora" pitchFamily="2" charset="0"/>
              </a:rPr>
              <a:t>Although this method not works but we are sure that there is a way to solve image de-noise problem using this approach. </a:t>
            </a:r>
          </a:p>
        </p:txBody>
      </p:sp>
    </p:spTree>
    <p:extLst>
      <p:ext uri="{BB962C8B-B14F-4D97-AF65-F5344CB8AC3E}">
        <p14:creationId xmlns:p14="http://schemas.microsoft.com/office/powerpoint/2010/main" val="3087757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11DB7-7CA7-7C1F-DBA3-73B67B4AA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97" y="2766218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latin typeface="Lora Medium" pitchFamily="2" charset="0"/>
              </a:rPr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D19B1-D0AE-C88D-75FC-A1EC5A82B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76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11DB7-7CA7-7C1F-DBA3-73B67B4AA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358" y="2690804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latin typeface="Lora Medium" pitchFamily="2" charset="0"/>
              </a:rPr>
              <a:t>Comparison-Conclusion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D19B1-D0AE-C88D-75FC-A1EC5A82B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134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809BF-B3ED-5A48-F802-B1EC2174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376" y="103848"/>
            <a:ext cx="3366155" cy="1325563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Lora Medium" pitchFamily="2" charset="0"/>
              </a:rPr>
              <a:t>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546DC-AEC3-1A55-5FCF-0F2E4E47E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41</a:t>
            </a:fld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0D0F77-1A43-E2AD-40F3-740C180A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52" y="1429411"/>
            <a:ext cx="4743165" cy="20367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FB1726-1366-1AF2-872F-EEE42187F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29411"/>
            <a:ext cx="4743165" cy="1962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093579-6796-C6DE-1996-627058B5D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750" y="3881045"/>
            <a:ext cx="4788832" cy="198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13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546DC-AEC3-1A55-5FCF-0F2E4E47E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42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E6B70-1603-86E4-1D70-E02CFADB1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93" y="2347773"/>
            <a:ext cx="4832571" cy="1985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DB17FA-17DD-1F18-3E2E-029E75BE2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038" y="2261428"/>
            <a:ext cx="4953009" cy="207165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CEFFBE5-B16B-9306-52D6-F7C12A0A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376" y="103848"/>
            <a:ext cx="3366155" cy="1325563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Lora Medium" pitchFamily="2" charset="0"/>
              </a:rPr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2818147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7443-6B87-0028-AEB7-A384A3BBD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9" y="148308"/>
            <a:ext cx="3620679" cy="1180871"/>
          </a:xfrm>
        </p:spPr>
        <p:txBody>
          <a:bodyPr>
            <a:normAutofit/>
          </a:bodyPr>
          <a:lstStyle/>
          <a:p>
            <a:r>
              <a:rPr lang="en-IN" dirty="0">
                <a:latin typeface="Lora Medium" pitchFamily="2" charset="0"/>
              </a:rPr>
              <a:t>Observation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0A193-0B01-4CAB-A974-9F7CCDF2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43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682C1-357F-69F3-B8C0-915F93724F68}"/>
              </a:ext>
            </a:extLst>
          </p:cNvPr>
          <p:cNvSpPr txBox="1"/>
          <p:nvPr/>
        </p:nvSpPr>
        <p:spPr>
          <a:xfrm>
            <a:off x="1146509" y="1535281"/>
            <a:ext cx="964362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Lora" pitchFamily="2" charset="0"/>
              </a:rPr>
              <a:t>Results of WNNM and WSNM are approximately </a:t>
            </a:r>
            <a:r>
              <a:rPr lang="en-US" sz="1600" b="1" dirty="0">
                <a:latin typeface="Lora" pitchFamily="2" charset="0"/>
              </a:rPr>
              <a:t>similar</a:t>
            </a:r>
            <a:r>
              <a:rPr lang="en-US" sz="1600" dirty="0">
                <a:latin typeface="Lora" pitchFamily="2" charset="0"/>
              </a:rPr>
              <a:t>, one possible reason is that we use p = 0.95 which is close to 1 and at p = 1 WSNM is same as WNNM. 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Lor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Lora" pitchFamily="2" charset="0"/>
              </a:rPr>
              <a:t>On Microscopic Image, results of WSNM and WNNM are not good as Lena image, perhaps both of same size. We can say that WSNM and WNNM </a:t>
            </a:r>
            <a:r>
              <a:rPr lang="en-US" sz="1600" b="1" dirty="0">
                <a:latin typeface="Lora" pitchFamily="2" charset="0"/>
              </a:rPr>
              <a:t>not so good</a:t>
            </a:r>
            <a:r>
              <a:rPr lang="en-US" sz="1600" dirty="0">
                <a:latin typeface="Lora" pitchFamily="2" charset="0"/>
              </a:rPr>
              <a:t> for </a:t>
            </a:r>
            <a:r>
              <a:rPr lang="en-US" sz="1600" b="1" dirty="0">
                <a:latin typeface="Lora" pitchFamily="2" charset="0"/>
              </a:rPr>
              <a:t>microscopic images</a:t>
            </a:r>
            <a:r>
              <a:rPr lang="en-US" sz="1600" dirty="0">
                <a:latin typeface="Lora" pitchFamily="2" charset="0"/>
              </a:rPr>
              <a:t>. 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Lor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Lora" pitchFamily="2" charset="0"/>
              </a:rPr>
              <a:t>PLR method</a:t>
            </a:r>
            <a:r>
              <a:rPr lang="en-US" sz="1600" dirty="0">
                <a:latin typeface="Lora" pitchFamily="2" charset="0"/>
              </a:rPr>
              <a:t> stands out for its </a:t>
            </a:r>
            <a:r>
              <a:rPr lang="en-US" sz="1600" b="1" dirty="0">
                <a:latin typeface="Lora" pitchFamily="2" charset="0"/>
              </a:rPr>
              <a:t>computational efficiency</a:t>
            </a:r>
            <a:r>
              <a:rPr lang="en-US" sz="1600" dirty="0">
                <a:latin typeface="Lora" pitchFamily="2" charset="0"/>
              </a:rPr>
              <a:t>. Experiments demonstrate that the proposed method is rather rapid, and it is effective for a variety of natural grayscale images and color images.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Lor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Lora" pitchFamily="2" charset="0"/>
              </a:rPr>
              <a:t>PLR results are </a:t>
            </a:r>
            <a:r>
              <a:rPr lang="en-US" sz="1600" b="1" dirty="0">
                <a:latin typeface="Lora" pitchFamily="2" charset="0"/>
              </a:rPr>
              <a:t>competing </a:t>
            </a:r>
            <a:r>
              <a:rPr lang="en-US" sz="1600" dirty="0">
                <a:latin typeface="Lora" pitchFamily="2" charset="0"/>
              </a:rPr>
              <a:t>with WSNM and WNNM. 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Lor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Lora" pitchFamily="2" charset="0"/>
              </a:rPr>
              <a:t>FGP and IALM results similar but not good as WNNM and WSNM</a:t>
            </a:r>
            <a:endParaRPr lang="en-IN" sz="1600" dirty="0"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729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F0F0-E249-A3E0-E425-5370A057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Lora Medium" pitchFamily="2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68A2E-3E54-A435-3226-889EDB97F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10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Successfully </a:t>
            </a:r>
            <a:r>
              <a:rPr lang="en-US" sz="1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implemented </a:t>
            </a: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and </a:t>
            </a:r>
            <a:r>
              <a:rPr lang="en-US" sz="1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tested the performance </a:t>
            </a: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of denoising algorithms such as </a:t>
            </a:r>
            <a:r>
              <a:rPr lang="en-US" sz="1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WNNM, WSNM </a:t>
            </a: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and </a:t>
            </a:r>
            <a:r>
              <a:rPr lang="en-US" sz="1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PLR</a:t>
            </a: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. </a:t>
            </a:r>
          </a:p>
          <a:p>
            <a:pPr marL="514350" indent="-514350">
              <a:buAutoNum type="arabicPeriod"/>
            </a:pPr>
            <a:endParaRPr lang="en-US" sz="18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Lora" pitchFamily="2" charset="0"/>
            </a:endParaRPr>
          </a:p>
          <a:p>
            <a:pPr marL="514350" indent="-514350">
              <a:buAutoNum type="arabicPeriod"/>
            </a:pPr>
            <a:r>
              <a:rPr lang="en-US" sz="1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Identified</a:t>
            </a: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 and fixed critical </a:t>
            </a:r>
            <a:r>
              <a:rPr lang="en-US" sz="1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bugs</a:t>
            </a: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 in </a:t>
            </a:r>
            <a:r>
              <a:rPr lang="en-US" sz="1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existing</a:t>
            </a: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 online </a:t>
            </a:r>
            <a:r>
              <a:rPr lang="en-US" sz="1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code</a:t>
            </a: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 for WNNM, WSNM, and PLR.</a:t>
            </a:r>
          </a:p>
          <a:p>
            <a:pPr marL="514350" indent="-514350">
              <a:buAutoNum type="arabicPeriod"/>
            </a:pPr>
            <a:endParaRPr lang="en-IN" sz="18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Lora" pitchFamily="2" charset="0"/>
            </a:endParaRPr>
          </a:p>
          <a:p>
            <a:pPr marL="514350" indent="-514350">
              <a:buAutoNum type="arabicPeriod"/>
            </a:pPr>
            <a:r>
              <a:rPr lang="en-IN" sz="1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D</a:t>
            </a:r>
            <a:r>
              <a:rPr lang="en-IN" sz="1800" b="1" dirty="0">
                <a:solidFill>
                  <a:srgbClr val="0D0D0D"/>
                </a:solidFill>
                <a:highlight>
                  <a:srgbClr val="FFFFFF"/>
                </a:highlight>
                <a:latin typeface="Lora" pitchFamily="2" charset="0"/>
              </a:rPr>
              <a:t>eveloped the code for RLM </a:t>
            </a:r>
            <a:r>
              <a:rPr lang="en-IN" sz="1800" dirty="0">
                <a:solidFill>
                  <a:srgbClr val="0D0D0D"/>
                </a:solidFill>
                <a:highlight>
                  <a:srgbClr val="FFFFFF"/>
                </a:highlight>
                <a:latin typeface="Lora" pitchFamily="2" charset="0"/>
              </a:rPr>
              <a:t>and </a:t>
            </a:r>
            <a:r>
              <a:rPr lang="en-IN" sz="1800" b="1" dirty="0">
                <a:solidFill>
                  <a:srgbClr val="0D0D0D"/>
                </a:solidFill>
                <a:highlight>
                  <a:srgbClr val="FFFFFF"/>
                </a:highlight>
                <a:latin typeface="Lora" pitchFamily="2" charset="0"/>
              </a:rPr>
              <a:t>FGP</a:t>
            </a:r>
            <a:r>
              <a:rPr lang="en-IN" sz="1800" dirty="0">
                <a:solidFill>
                  <a:srgbClr val="0D0D0D"/>
                </a:solidFill>
                <a:highlight>
                  <a:srgbClr val="FFFFFF"/>
                </a:highlight>
                <a:latin typeface="Lora" pitchFamily="2" charset="0"/>
              </a:rPr>
              <a:t> (Component of RLM) from </a:t>
            </a:r>
            <a:r>
              <a:rPr lang="en-IN" sz="1800" b="1" dirty="0">
                <a:solidFill>
                  <a:srgbClr val="0D0D0D"/>
                </a:solidFill>
                <a:highlight>
                  <a:srgbClr val="FFFFFF"/>
                </a:highlight>
                <a:latin typeface="Lora" pitchFamily="2" charset="0"/>
              </a:rPr>
              <a:t>scratch.</a:t>
            </a:r>
          </a:p>
          <a:p>
            <a:pPr marL="514350" indent="-514350">
              <a:buAutoNum type="arabicPeriod"/>
            </a:pPr>
            <a:endParaRPr lang="en-IN" sz="1800" dirty="0">
              <a:solidFill>
                <a:srgbClr val="0D0D0D"/>
              </a:solidFill>
              <a:highlight>
                <a:srgbClr val="FFFFFF"/>
              </a:highlight>
              <a:latin typeface="Lora" pitchFamily="2" charset="0"/>
            </a:endParaRPr>
          </a:p>
          <a:p>
            <a:pPr marL="514350" indent="-514350">
              <a:buAutoNum type="arabicPeriod"/>
            </a:pP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Conducted a thorough </a:t>
            </a:r>
            <a:r>
              <a:rPr lang="en-US" sz="1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analysis of the RLM algorithm</a:t>
            </a: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, identifying and </a:t>
            </a:r>
            <a:r>
              <a:rPr lang="en-US" sz="1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rectifying inaccuracies</a:t>
            </a: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 in </a:t>
            </a:r>
            <a:r>
              <a:rPr lang="en-US" sz="1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parameter settings </a:t>
            </a: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from the original academic publications.</a:t>
            </a:r>
          </a:p>
          <a:p>
            <a:pPr marL="514350" indent="-514350">
              <a:buAutoNum type="arabicPeriod"/>
            </a:pPr>
            <a:endParaRPr lang="en-IN" sz="18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Lor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66AB1-26A0-3C7A-4B62-29E9D174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44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B885D-C340-4E26-FAAF-0D1BE12EAD94}"/>
              </a:ext>
            </a:extLst>
          </p:cNvPr>
          <p:cNvSpPr txBox="1"/>
          <p:nvPr/>
        </p:nvSpPr>
        <p:spPr>
          <a:xfrm>
            <a:off x="1489436" y="5255895"/>
            <a:ext cx="6127422" cy="11079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i="1" dirty="0">
                <a:latin typeface="Lora "/>
              </a:rPr>
              <a:t>Codes, experiments results and other stuffs related to project can be found in drive link </a:t>
            </a:r>
            <a:r>
              <a:rPr lang="en-IN" dirty="0"/>
              <a:t>–</a:t>
            </a:r>
          </a:p>
          <a:p>
            <a:r>
              <a:rPr lang="en-IN" sz="1600" dirty="0">
                <a:hlinkClick r:id="rId2"/>
              </a:rPr>
              <a:t>https://drive.google.com/drive/folders/1FxAmoZugIMYcgozbiQRZjCW2oDbi0gH2?usp=sharing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533407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F0F0-E249-A3E0-E425-5370A057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Lora Medium" pitchFamily="2" charset="0"/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68A2E-3E54-A435-3226-889EDB97F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06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r>
              <a:rPr lang="en-IN" sz="2400" dirty="0">
                <a:latin typeface="Lora" pitchFamily="2" charset="0"/>
              </a:rPr>
              <a:t>De-noise colour image by taking each matrix of RGB channel with consideration of correlation between those matrix.</a:t>
            </a:r>
          </a:p>
          <a:p>
            <a:pPr marL="0" indent="0">
              <a:buNone/>
            </a:pPr>
            <a:endParaRPr lang="en-IN" sz="2400" dirty="0">
              <a:latin typeface="Lora" pitchFamily="2" charset="0"/>
            </a:endParaRPr>
          </a:p>
          <a:p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Lora" pitchFamily="2" charset="0"/>
              </a:rPr>
              <a:t>F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Lora" pitchFamily="2" charset="0"/>
              </a:rPr>
              <a:t>urther investigation into the RLM algorithm</a:t>
            </a:r>
          </a:p>
          <a:p>
            <a:pPr marL="0" indent="0">
              <a:buNone/>
            </a:pPr>
            <a:endParaRPr lang="en-US" sz="2400" dirty="0">
              <a:solidFill>
                <a:srgbClr val="0D0D0D"/>
              </a:solidFill>
              <a:highlight>
                <a:srgbClr val="FFFFFF"/>
              </a:highlight>
              <a:latin typeface="Lora" pitchFamily="2" charset="0"/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66AB1-26A0-3C7A-4B62-29E9D174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8161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646D8-7E37-5F8A-4DCD-0C5BAF68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IN" sz="4000" dirty="0">
                <a:latin typeface="Lora Medium" pitchFamily="2" charset="0"/>
              </a:rPr>
              <a:t>Reference</a:t>
            </a:r>
            <a:endParaRPr lang="en-IN" dirty="0">
              <a:latin typeface="Lora Medium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41ECE0-74F0-0DBA-A538-0E9851814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46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BC606-CDA1-17E8-87F5-EC79E1A8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45" y="1144121"/>
            <a:ext cx="7351441" cy="943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44065-2251-14C2-6CA9-D830E1F6C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45" y="2046831"/>
            <a:ext cx="7351441" cy="984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12DDD8-CE88-3472-4E4F-E49F0FD20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46" y="3107995"/>
            <a:ext cx="7614954" cy="9435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598D2A-FC71-5BD3-3425-1E9FFB902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645" y="4128293"/>
            <a:ext cx="7614955" cy="937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BCD838-3936-F8AF-F54F-DFF3F8665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645" y="5148591"/>
            <a:ext cx="7351441" cy="9631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7505BF-B7E9-A276-E7A9-E56284FEA5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387" y="6125010"/>
            <a:ext cx="7233955" cy="65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78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11DB7-7CA7-7C1F-DBA3-73B67B4AA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358" y="2690804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latin typeface="Lora Medium" pitchFamily="2" charset="0"/>
              </a:rPr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D19B1-D0AE-C88D-75FC-A1EC5A82B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432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DBB0-1E2B-53AE-7F80-1D7E1F5C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Lora Medium" pitchFamily="2" charset="0"/>
              </a:rPr>
              <a:t>Introduction </a:t>
            </a:r>
            <a:r>
              <a:rPr lang="en-IN" dirty="0"/>
              <a:t>-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F45573-C421-57A2-00DF-6F700B18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5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04DD4F-B7D7-3B0D-A178-A590849A9E17}"/>
                  </a:ext>
                </a:extLst>
              </p:cNvPr>
              <p:cNvSpPr txBox="1"/>
              <p:nvPr/>
            </p:nvSpPr>
            <p:spPr>
              <a:xfrm>
                <a:off x="838200" y="1306710"/>
                <a:ext cx="10515600" cy="5232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latin typeface="Lora Medium" pitchFamily="2" charset="0"/>
                  </a:rPr>
                  <a:t>A brief review of low rank matrix recovery –</a:t>
                </a:r>
              </a:p>
              <a:p>
                <a:endParaRPr lang="en-I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ora" pitchFamily="2" charset="0"/>
                  </a:rPr>
                  <a:t>A non-convex optimization problem.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Lora" pitchFamily="2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ora" pitchFamily="2" charset="0"/>
                  </a:rPr>
                  <a:t>In mathematics, low-rank approximation is a minimization problem, in which the cost function measures the fit between a given matrix (the data) and an approximating matrix (the optimization variable), subject to a constraint that the approximating matrix has reduced rank</a:t>
                </a:r>
                <a:r>
                  <a:rPr lang="en-IN" dirty="0">
                    <a:latin typeface="Lora" pitchFamily="2" charset="0"/>
                  </a:rPr>
                  <a:t>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IN" dirty="0">
                  <a:latin typeface="Lora" pitchFamily="2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ora" pitchFamily="2" charset="0"/>
                  </a:rPr>
                  <a:t>Given a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latin typeface="Lora" pitchFamily="2" charset="0"/>
                  </a:rPr>
                  <a:t>, LRM aims to find a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latin typeface="Lora" pitchFamily="2" charset="0"/>
                  </a:rPr>
                  <a:t>, which is as close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latin typeface="Lora" pitchFamily="2" charset="0"/>
                  </a:rPr>
                  <a:t> as possible under certain data fidelity functions, while being able to be factorized into the product of two low rank matrices.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Lora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Lora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Lora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Lora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Lora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Lora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ora" pitchFamily="2" charset="0"/>
                  </a:rPr>
                  <a:t>Use case :-  Human face image data,  Netflix consumer data –  low rank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04DD4F-B7D7-3B0D-A178-A590849A9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6710"/>
                <a:ext cx="10515600" cy="5232202"/>
              </a:xfrm>
              <a:prstGeom prst="rect">
                <a:avLst/>
              </a:prstGeom>
              <a:blipFill>
                <a:blip r:embed="rId2"/>
                <a:stretch>
                  <a:fillRect l="-1217" t="-1164" r="-464" b="-8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5DEAD63-F7BA-CB34-E37D-262BF0C78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03" y="4923366"/>
            <a:ext cx="3641511" cy="114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76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5C97D-6236-CBCE-CD5C-C38DD9927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Lora Medium" pitchFamily="2" charset="0"/>
              </a:rPr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F624F7-83D2-4999-C563-F32F1406B2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sz="1800" dirty="0">
                    <a:latin typeface="Lora" pitchFamily="2" charset="0"/>
                  </a:rPr>
                  <a:t>We will explore 4 Image De-noising Algorithm</a:t>
                </a:r>
              </a:p>
              <a:p>
                <a:pPr marL="0" indent="0">
                  <a:buNone/>
                </a:pPr>
                <a:endParaRPr lang="en-IN" sz="1800" dirty="0">
                  <a:latin typeface="Lora" pitchFamily="2" charset="0"/>
                </a:endParaRPr>
              </a:p>
              <a:p>
                <a:pPr marL="514350" indent="-514350">
                  <a:buAutoNum type="arabicPeriod"/>
                </a:pPr>
                <a:r>
                  <a:rPr lang="en-IN" sz="1800" dirty="0">
                    <a:latin typeface="Lora" pitchFamily="2" charset="0"/>
                  </a:rPr>
                  <a:t>Weighted Nuclear Norm Minimisation – WNNM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IN" sz="1800" dirty="0">
                  <a:latin typeface="Lora" pitchFamily="2" charset="0"/>
                </a:endParaRPr>
              </a:p>
              <a:p>
                <a:pPr marL="514350" indent="-514350">
                  <a:buAutoNum type="arabicPeriod"/>
                </a:pPr>
                <a:r>
                  <a:rPr lang="en-IN" sz="1800" dirty="0">
                    <a:latin typeface="Lora" pitchFamily="2" charset="0"/>
                  </a:rPr>
                  <a:t>Weighted </a:t>
                </a:r>
                <a:r>
                  <a:rPr lang="en-IN" sz="1800" i="1" dirty="0" err="1">
                    <a:latin typeface="Lora" pitchFamily="2" charset="0"/>
                  </a:rPr>
                  <a:t>Schatten</a:t>
                </a:r>
                <a:r>
                  <a:rPr lang="en-IN" sz="1800" dirty="0">
                    <a:latin typeface="Lor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sz="1800" dirty="0">
                    <a:latin typeface="Lora" pitchFamily="2" charset="0"/>
                  </a:rPr>
                  <a:t>-norm Minimisation – WSNM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IN" sz="1800" dirty="0">
                  <a:latin typeface="Lora" pitchFamily="2" charset="0"/>
                </a:endParaRPr>
              </a:p>
              <a:p>
                <a:pPr marL="514350" indent="-514350">
                  <a:buAutoNum type="arabicPeriod"/>
                </a:pPr>
                <a:r>
                  <a:rPr lang="en-IN" sz="1800" dirty="0">
                    <a:latin typeface="Lora" pitchFamily="2" charset="0"/>
                  </a:rPr>
                  <a:t>Patch based Low Rank Minimisation – PLR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IN" sz="1800" dirty="0">
                  <a:latin typeface="Lora" pitchFamily="2" charset="0"/>
                </a:endParaRPr>
              </a:p>
              <a:p>
                <a:pPr marL="514350" indent="-514350">
                  <a:buAutoNum type="arabicPeriod"/>
                </a:pPr>
                <a:r>
                  <a:rPr lang="en-IN" sz="1800" dirty="0">
                    <a:latin typeface="Lora" pitchFamily="2" charset="0"/>
                  </a:rPr>
                  <a:t>Reweighted low-rank matrix – RLM</a:t>
                </a:r>
              </a:p>
              <a:p>
                <a:pPr marL="0" indent="0">
                  <a:buNone/>
                </a:pPr>
                <a:r>
                  <a:rPr lang="en-IN" sz="1800" dirty="0">
                    <a:latin typeface="Lora" pitchFamily="2" charset="0"/>
                  </a:rPr>
                  <a:t>         A.  Fast Gradient Projection – FGP</a:t>
                </a:r>
              </a:p>
              <a:p>
                <a:pPr marL="0" indent="0">
                  <a:buNone/>
                </a:pPr>
                <a:r>
                  <a:rPr lang="en-IN" sz="1800" dirty="0">
                    <a:latin typeface="Lora" pitchFamily="2" charset="0"/>
                  </a:rPr>
                  <a:t>         B.  Inexact Augmented Langrage Multiplier - IALM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F624F7-83D2-4999-C563-F32F1406B2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0" t="-12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5B489-CC2A-4F63-1494-9DC36FD8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4588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11DB7-7CA7-7C1F-DBA3-73B67B4AA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479" y="2290388"/>
            <a:ext cx="10709321" cy="1325563"/>
          </a:xfrm>
        </p:spPr>
        <p:txBody>
          <a:bodyPr/>
          <a:lstStyle/>
          <a:p>
            <a:pPr algn="ctr"/>
            <a:r>
              <a:rPr lang="en-IN" dirty="0">
                <a:latin typeface="Lora Medium" pitchFamily="2" charset="0"/>
              </a:rPr>
              <a:t> Weighted Nuclear Norm Minimization</a:t>
            </a:r>
            <a:br>
              <a:rPr lang="en-IN" dirty="0">
                <a:latin typeface="Lora Medium" pitchFamily="2" charset="0"/>
              </a:rPr>
            </a:br>
            <a:r>
              <a:rPr lang="en-IN" dirty="0">
                <a:latin typeface="Lora Medium" pitchFamily="2" charset="0"/>
              </a:rPr>
              <a:t>WNNM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D19B1-D0AE-C88D-75FC-A1EC5A82B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7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C0A64E-7363-2182-6580-8577F9FF02C4}"/>
                  </a:ext>
                </a:extLst>
              </p:cNvPr>
              <p:cNvSpPr txBox="1"/>
              <p:nvPr/>
            </p:nvSpPr>
            <p:spPr>
              <a:xfrm>
                <a:off x="1481578" y="4016590"/>
                <a:ext cx="943623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Lora" pitchFamily="2" charset="0"/>
                  </a:rPr>
                  <a:t>S. Gu, L. Zhang, W. </a:t>
                </a:r>
                <a:r>
                  <a:rPr lang="en-US" sz="1600" b="1" dirty="0" err="1">
                    <a:latin typeface="Lora" pitchFamily="2" charset="0"/>
                  </a:rPr>
                  <a:t>Zuo</a:t>
                </a:r>
                <a:r>
                  <a:rPr lang="en-US" sz="1600" b="1" dirty="0">
                    <a:latin typeface="Lora" pitchFamily="2" charset="0"/>
                  </a:rPr>
                  <a:t>, and X. Feng</a:t>
                </a:r>
                <a:r>
                  <a:rPr lang="en-US" sz="1600" dirty="0">
                    <a:latin typeface="Lora" pitchFamily="2" charset="0"/>
                  </a:rPr>
                  <a:t>, “</a:t>
                </a:r>
                <a:r>
                  <a:rPr lang="en-US" sz="1600" dirty="0">
                    <a:latin typeface="Lora" pitchFamily="2" charset="0"/>
                    <a:ea typeface="Cambria" panose="02040503050406030204" pitchFamily="18" charset="0"/>
                  </a:rPr>
                  <a:t>Weighted nuclear norm minimization with application to image denoising</a:t>
                </a:r>
                <a:r>
                  <a:rPr lang="en-US" sz="1600" dirty="0">
                    <a:latin typeface="Lora" pitchFamily="2" charset="0"/>
                  </a:rPr>
                  <a:t>,” in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2014 </m:t>
                    </m:r>
                  </m:oMath>
                </a14:m>
                <a:r>
                  <a:rPr lang="en-US" sz="1600" b="1" dirty="0">
                    <a:latin typeface="Lora" pitchFamily="2" charset="0"/>
                  </a:rPr>
                  <a:t>IEEE</a:t>
                </a:r>
                <a:r>
                  <a:rPr lang="en-US" sz="1600" dirty="0">
                    <a:latin typeface="Lora" pitchFamily="2" charset="0"/>
                  </a:rPr>
                  <a:t> </a:t>
                </a:r>
                <a:r>
                  <a:rPr lang="en-US" sz="1600" b="1" i="1" dirty="0">
                    <a:latin typeface="Lora" pitchFamily="2" charset="0"/>
                  </a:rPr>
                  <a:t>Conference on Computer Vision and Pattern Recognition</a:t>
                </a:r>
                <a:r>
                  <a:rPr lang="en-US" sz="1600" b="1" dirty="0">
                    <a:latin typeface="Lora" pitchFamily="2" charset="0"/>
                  </a:rPr>
                  <a:t>,</a:t>
                </a:r>
                <a:r>
                  <a:rPr lang="en-US" sz="1600" dirty="0">
                    <a:latin typeface="Lor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𝑝𝑝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. 2862–2869, 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𝟐𝟎𝟏𝟒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C0A64E-7363-2182-6580-8577F9FF0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578" y="4016590"/>
                <a:ext cx="9436231" cy="830997"/>
              </a:xfrm>
              <a:prstGeom prst="rect">
                <a:avLst/>
              </a:prstGeom>
              <a:blipFill>
                <a:blip r:embed="rId2"/>
                <a:stretch>
                  <a:fillRect l="-323" t="-2206" b="-7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04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B48411-58E9-1C0A-FD10-49CC7C3054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122" y="1348311"/>
                <a:ext cx="10515600" cy="484180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IN" dirty="0">
                    <a:latin typeface="Lora Medium" pitchFamily="2" charset="0"/>
                  </a:rPr>
                  <a:t>Nuclear Norm Minimisation – NNM</a:t>
                </a:r>
              </a:p>
              <a:p>
                <a:pPr marL="0" indent="0">
                  <a:buNone/>
                </a:pPr>
                <a:endParaRPr lang="en-IN" sz="1800" dirty="0"/>
              </a:p>
              <a:p>
                <a:r>
                  <a:rPr lang="en-US" sz="1800" dirty="0">
                    <a:latin typeface="Lora" pitchFamily="2" charset="0"/>
                  </a:rPr>
                  <a:t> One  of  the  method  for  solving  problems  of  LRM  approximation.</a:t>
                </a:r>
              </a:p>
              <a:p>
                <a:r>
                  <a:rPr lang="en-US" sz="1800" dirty="0">
                    <a:latin typeface="Lora" pitchFamily="2" charset="0"/>
                  </a:rPr>
                  <a:t> A  tightest  </a:t>
                </a:r>
                <a:r>
                  <a:rPr lang="en-US" sz="1800" i="1" dirty="0">
                    <a:latin typeface="Lora" pitchFamily="2" charset="0"/>
                  </a:rPr>
                  <a:t>convex  relaxation</a:t>
                </a:r>
                <a:r>
                  <a:rPr lang="en-US" sz="1800" dirty="0">
                    <a:latin typeface="Lora" pitchFamily="2" charset="0"/>
                  </a:rPr>
                  <a:t>  to  LRM  problem.</a:t>
                </a:r>
              </a:p>
              <a:p>
                <a:r>
                  <a:rPr lang="en-US" sz="1800" dirty="0">
                    <a:latin typeface="Lora" pitchFamily="2" charset="0"/>
                  </a:rPr>
                  <a:t> Aims  to  approximate  matrix  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US" sz="1800" dirty="0">
                    <a:latin typeface="Lora" pitchFamily="2" charset="0"/>
                  </a:rPr>
                  <a:t>  by  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sz="1800" dirty="0">
                    <a:latin typeface="Lora" pitchFamily="2" charset="0"/>
                  </a:rPr>
                  <a:t>  while  </a:t>
                </a:r>
                <a:r>
                  <a:rPr lang="en-US" sz="1800" i="1" dirty="0">
                    <a:latin typeface="Lora" pitchFamily="2" charset="0"/>
                  </a:rPr>
                  <a:t>minimizing</a:t>
                </a:r>
                <a:r>
                  <a:rPr lang="en-US" sz="1800" dirty="0">
                    <a:latin typeface="Lora" pitchFamily="2" charset="0"/>
                  </a:rPr>
                  <a:t>  the  </a:t>
                </a:r>
                <a:r>
                  <a:rPr lang="en-US" sz="1800" i="1" dirty="0">
                    <a:latin typeface="Lora" pitchFamily="2" charset="0"/>
                  </a:rPr>
                  <a:t>nuclear  norm  </a:t>
                </a:r>
                <a:r>
                  <a:rPr lang="en-US" sz="1800" dirty="0">
                    <a:latin typeface="Lora" pitchFamily="2" charset="0"/>
                  </a:rPr>
                  <a:t>of  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r>
                  <a:rPr lang="en-US" sz="1800" i="1" dirty="0">
                    <a:latin typeface="Lora" pitchFamily="2" charset="0"/>
                    <a:ea typeface="Cambria Math" panose="02040503050406030204" pitchFamily="18" charset="0"/>
                  </a:rPr>
                  <a:t> For  </a:t>
                </a:r>
                <a:r>
                  <a:rPr lang="en-US" sz="1800" i="1" dirty="0" err="1">
                    <a:latin typeface="Lora" pitchFamily="2" charset="0"/>
                    <a:ea typeface="Cambria Math" panose="02040503050406030204" pitchFamily="18" charset="0"/>
                  </a:rPr>
                  <a:t>eg.</a:t>
                </a:r>
                <a:r>
                  <a:rPr lang="en-US" sz="1800" i="1" dirty="0">
                    <a:latin typeface="Lora" pitchFamily="2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I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0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000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I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IN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000" b="0" i="0" dirty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IN" sz="20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en-IN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IN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IN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IN" sz="2000" b="0" i="1" dirty="0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en-IN" sz="20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IN" sz="20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000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en-IN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IN" sz="20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800" i="1" dirty="0">
                  <a:latin typeface="Lora" pitchFamily="2" charset="0"/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latin typeface="Lora" pitchFamily="2" charset="0"/>
                    <a:ea typeface="Cambria Math" panose="02040503050406030204" pitchFamily="18" charset="0"/>
                  </a:rPr>
                  <a:t> Solution</a:t>
                </a:r>
                <a:r>
                  <a:rPr lang="en-US" sz="1800" i="1" dirty="0">
                    <a:latin typeface="Lora" pitchFamily="2" charset="0"/>
                    <a:ea typeface="Cambria Math" panose="02040503050406030204" pitchFamily="18" charset="0"/>
                  </a:rPr>
                  <a:t> : -</a:t>
                </a:r>
                <a:r>
                  <a:rPr lang="en-US" sz="1800" dirty="0">
                    <a:latin typeface="Lora" pitchFamily="2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Lora" pitchFamily="2" charset="0"/>
                    <a:ea typeface="Cambria Math" panose="02040503050406030204" pitchFamily="18" charset="0"/>
                  </a:rPr>
                  <a:t>                                                           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</m:d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dirty="0">
                  <a:latin typeface="Lora" pitchFamily="2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latin typeface="Lora" pitchFamily="2" charset="0"/>
                    <a:ea typeface="Cambria Math" panose="02040503050406030204" pitchFamily="18" charset="0"/>
                  </a:rPr>
                  <a:t>     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Lora" pitchFamily="2" charset="0"/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I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I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I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800" b="0" dirty="0">
                    <a:latin typeface="Lora" pitchFamily="2" charset="0"/>
                    <a:ea typeface="Cambria Math" panose="02040503050406030204" pitchFamily="18" charset="0"/>
                  </a:rPr>
                  <a:t>is  the  SVD of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I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sz="1800" dirty="0">
                    <a:latin typeface="Lora" pitchFamily="2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</m:d>
                    <m:r>
                      <a:rPr lang="en-I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IN" sz="1800" dirty="0">
                    <a:latin typeface="Lora" pitchFamily="2" charset="0"/>
                    <a:ea typeface="Cambria Math" panose="02040503050406030204" pitchFamily="18" charset="0"/>
                  </a:rPr>
                  <a:t>is  the soft  thresholding   function. </a:t>
                </a:r>
              </a:p>
              <a:p>
                <a:pPr marL="0" indent="0">
                  <a:buNone/>
                </a:pPr>
                <a:endParaRPr lang="en-IN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n-I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</m:d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I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  <m:r>
                            <a:rPr lang="en-I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,0)</m:t>
                          </m:r>
                        </m:e>
                      </m:func>
                    </m:oMath>
                  </m:oMathPara>
                </a14:m>
                <a:endParaRPr lang="en-IN" sz="1800" b="0" dirty="0">
                  <a:latin typeface="Lora" pitchFamily="2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Lora" pitchFamily="2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1800" b="0" dirty="0">
                  <a:latin typeface="Lora" pitchFamily="2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800" dirty="0">
                  <a:latin typeface="Lora" pitchFamily="2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800" i="1" dirty="0">
                  <a:latin typeface="Lora" pitchFamily="2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800" i="1" dirty="0">
                  <a:latin typeface="Lora" pitchFamily="2" charset="0"/>
                  <a:ea typeface="Cambria Math" panose="02040503050406030204" pitchFamily="18" charset="0"/>
                </a:endParaRPr>
              </a:p>
              <a:p>
                <a:endParaRPr lang="en-IN" sz="1800" dirty="0"/>
              </a:p>
              <a:p>
                <a:pPr marL="0" indent="0">
                  <a:buNone/>
                </a:pPr>
                <a:endParaRPr lang="en-IN" sz="1800" dirty="0"/>
              </a:p>
              <a:p>
                <a:pPr marL="0" indent="0">
                  <a:buNone/>
                </a:pPr>
                <a:endParaRPr lang="en-IN" sz="1800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B48411-58E9-1C0A-FD10-49CC7C3054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122" y="1348311"/>
                <a:ext cx="10515600" cy="4841809"/>
              </a:xfrm>
              <a:blipFill>
                <a:blip r:embed="rId2"/>
                <a:stretch>
                  <a:fillRect l="-1043" t="-2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A8FB6-07BE-D562-2B25-2DAC2F3F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8</a:t>
            </a:fld>
            <a:endParaRPr lang="en-IN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B2EB433-452B-A8BD-787E-8B11E7B64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122" y="428755"/>
            <a:ext cx="10800000" cy="55163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Lora Medium" pitchFamily="2" charset="0"/>
              </a:rPr>
              <a:t>WNNM</a:t>
            </a:r>
          </a:p>
        </p:txBody>
      </p:sp>
    </p:spTree>
    <p:extLst>
      <p:ext uri="{BB962C8B-B14F-4D97-AF65-F5344CB8AC3E}">
        <p14:creationId xmlns:p14="http://schemas.microsoft.com/office/powerpoint/2010/main" val="1471815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262E0-7989-055F-9042-87A0213E5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43A5-2A0E-46BA-8D2E-F162BA5FAD17}" type="slidenum">
              <a:rPr lang="en-IN" smtClean="0"/>
              <a:t>9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5515D5-B612-E636-B2A6-4E5C664AC717}"/>
                  </a:ext>
                </a:extLst>
              </p:cNvPr>
              <p:cNvSpPr txBox="1"/>
              <p:nvPr/>
            </p:nvSpPr>
            <p:spPr>
              <a:xfrm>
                <a:off x="822801" y="1396616"/>
                <a:ext cx="10689996" cy="4064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b="1" dirty="0">
                    <a:latin typeface="Lora" pitchFamily="2" charset="0"/>
                  </a:rPr>
                  <a:t>Problem with NNM </a:t>
                </a:r>
                <a:r>
                  <a:rPr lang="en-IN" dirty="0">
                    <a:latin typeface="Lora" pitchFamily="2" charset="0"/>
                  </a:rPr>
                  <a:t>–</a:t>
                </a:r>
              </a:p>
              <a:p>
                <a:endParaRPr lang="en-IN" dirty="0">
                  <a:latin typeface="Lora" pitchFamily="2" charset="0"/>
                </a:endParaRPr>
              </a:p>
              <a:p>
                <a:r>
                  <a:rPr lang="en-US" dirty="0">
                    <a:latin typeface="Lora" pitchFamily="2" charset="0"/>
                  </a:rPr>
                  <a:t>    In order to pursue the convex property, the standard nuclear norm </a:t>
                </a:r>
                <a:r>
                  <a:rPr lang="en-US" b="1" dirty="0">
                    <a:latin typeface="Lora" pitchFamily="2" charset="0"/>
                  </a:rPr>
                  <a:t>treats each singular value       equally</a:t>
                </a:r>
                <a:r>
                  <a:rPr lang="en-US" dirty="0">
                    <a:latin typeface="Lora" pitchFamily="2" charset="0"/>
                  </a:rPr>
                  <a:t>, and as a result, the </a:t>
                </a:r>
                <a:r>
                  <a:rPr lang="en-US" b="1" dirty="0">
                    <a:latin typeface="Lora" pitchFamily="2" charset="0"/>
                  </a:rPr>
                  <a:t>soft thresholding operator shrinks each singular value</a:t>
                </a:r>
                <a:r>
                  <a:rPr lang="en-US" dirty="0">
                    <a:latin typeface="Lora" pitchFamily="2" charset="0"/>
                  </a:rPr>
                  <a:t> with the same   amount λ. </a:t>
                </a:r>
              </a:p>
              <a:p>
                <a:endParaRPr lang="en-US" dirty="0">
                  <a:latin typeface="Lora" pitchFamily="2" charset="0"/>
                </a:endParaRPr>
              </a:p>
              <a:p>
                <a:endParaRPr lang="en-US" dirty="0">
                  <a:latin typeface="Lora" pitchFamily="2" charset="0"/>
                </a:endParaRPr>
              </a:p>
              <a:p>
                <a:endParaRPr lang="en-US" dirty="0">
                  <a:latin typeface="Lora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Lora" pitchFamily="2" charset="0"/>
                  </a:rPr>
                  <a:t>Proposed Solution </a:t>
                </a:r>
                <a:r>
                  <a:rPr lang="en-US" dirty="0">
                    <a:latin typeface="Lora" pitchFamily="2" charset="0"/>
                  </a:rPr>
                  <a:t>-</a:t>
                </a:r>
              </a:p>
              <a:p>
                <a:endParaRPr lang="en-US" dirty="0">
                  <a:latin typeface="Lora" pitchFamily="2" charset="0"/>
                </a:endParaRPr>
              </a:p>
              <a:p>
                <a:r>
                  <a:rPr lang="en-US" dirty="0">
                    <a:latin typeface="Lora" pitchFamily="2" charset="0"/>
                  </a:rPr>
                  <a:t>    To improve the flexibility of nuclear norm, weighted nuclear norm is introduced. </a:t>
                </a:r>
              </a:p>
              <a:p>
                <a:endParaRPr lang="en-US" dirty="0"/>
              </a:p>
              <a:p>
                <a:r>
                  <a:rPr lang="en-US" dirty="0"/>
                  <a:t>                          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     </a:t>
                </a:r>
                <a:r>
                  <a:rPr lang="en-US" dirty="0">
                    <a:latin typeface="Lora" pitchFamily="2" charset="0"/>
                  </a:rPr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5515D5-B612-E636-B2A6-4E5C664AC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01" y="1396616"/>
                <a:ext cx="10689996" cy="4064767"/>
              </a:xfrm>
              <a:prstGeom prst="rect">
                <a:avLst/>
              </a:prstGeom>
              <a:blipFill>
                <a:blip r:embed="rId2"/>
                <a:stretch>
                  <a:fillRect l="-513" t="-750" r="-1881" b="-74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CCAEF92A-C7B4-CB6F-3790-694B36AEA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801" y="419328"/>
            <a:ext cx="10800000" cy="55163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Lora Medium" pitchFamily="2" charset="0"/>
              </a:rPr>
              <a:t>WNNM</a:t>
            </a:r>
          </a:p>
        </p:txBody>
      </p:sp>
    </p:spTree>
    <p:extLst>
      <p:ext uri="{BB962C8B-B14F-4D97-AF65-F5344CB8AC3E}">
        <p14:creationId xmlns:p14="http://schemas.microsoft.com/office/powerpoint/2010/main" val="4170523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4273</TotalTime>
  <Words>2772</Words>
  <Application>Microsoft Office PowerPoint</Application>
  <PresentationFormat>Widescreen</PresentationFormat>
  <Paragraphs>516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Lora</vt:lpstr>
      <vt:lpstr>Lora </vt:lpstr>
      <vt:lpstr>Lora Medium</vt:lpstr>
      <vt:lpstr>Wingdings</vt:lpstr>
      <vt:lpstr>Office Theme</vt:lpstr>
      <vt:lpstr>Denoising Image Analysis</vt:lpstr>
      <vt:lpstr>Math Review</vt:lpstr>
      <vt:lpstr>Math</vt:lpstr>
      <vt:lpstr>Introduction</vt:lpstr>
      <vt:lpstr>Introduction - </vt:lpstr>
      <vt:lpstr>Introduction</vt:lpstr>
      <vt:lpstr> Weighted Nuclear Norm Minimization WNNM</vt:lpstr>
      <vt:lpstr>WNNM</vt:lpstr>
      <vt:lpstr>WNNM</vt:lpstr>
      <vt:lpstr>PowerPoint Presentation</vt:lpstr>
      <vt:lpstr>PowerPoint Presentation</vt:lpstr>
      <vt:lpstr>PowerPoint Presentation</vt:lpstr>
      <vt:lpstr>Experiment setting</vt:lpstr>
      <vt:lpstr>WNNM -Results</vt:lpstr>
      <vt:lpstr>WNNM Results</vt:lpstr>
      <vt:lpstr>Weighted Schatten p-Norm Minimization WSNM</vt:lpstr>
      <vt:lpstr>WSNM</vt:lpstr>
      <vt:lpstr>WSNM</vt:lpstr>
      <vt:lpstr>WSNM for Image De-noising </vt:lpstr>
      <vt:lpstr>PowerPoint Presentation</vt:lpstr>
      <vt:lpstr>WSNM Results</vt:lpstr>
      <vt:lpstr>PowerPoint Presentation</vt:lpstr>
      <vt:lpstr>Patch-Based Low-Rank Minimization PLR</vt:lpstr>
      <vt:lpstr>PLR - Introduction </vt:lpstr>
      <vt:lpstr>PowerPoint Presentation</vt:lpstr>
      <vt:lpstr>PowerPoint Presentation</vt:lpstr>
      <vt:lpstr>PLR Algo</vt:lpstr>
      <vt:lpstr>PLR - Result</vt:lpstr>
      <vt:lpstr>Reweighted Low-Rank Matrix Analysis RLM</vt:lpstr>
      <vt:lpstr>RLM - Introduction</vt:lpstr>
      <vt:lpstr>RLM – Related Work &amp; Definition</vt:lpstr>
      <vt:lpstr>RLM – Problem Formulation</vt:lpstr>
      <vt:lpstr>PLR solution 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Comparison-Conclusion</vt:lpstr>
      <vt:lpstr>Comparison</vt:lpstr>
      <vt:lpstr>Comparison</vt:lpstr>
      <vt:lpstr>Observation</vt:lpstr>
      <vt:lpstr>Conclusion</vt:lpstr>
      <vt:lpstr>Future Scope</vt:lpstr>
      <vt:lpstr>Reference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Denoising Image Analysis</dc:title>
  <dc:creator>SANDEEP PARMAR</dc:creator>
  <cp:lastModifiedBy>SANDEEP PARMAR</cp:lastModifiedBy>
  <cp:revision>7</cp:revision>
  <dcterms:created xsi:type="dcterms:W3CDTF">2024-04-06T04:58:54Z</dcterms:created>
  <dcterms:modified xsi:type="dcterms:W3CDTF">2024-04-17T08:28:02Z</dcterms:modified>
</cp:coreProperties>
</file>